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7" r:id="rId2"/>
    <p:sldId id="269" r:id="rId3"/>
    <p:sldId id="268" r:id="rId4"/>
    <p:sldId id="270" r:id="rId5"/>
    <p:sldId id="287" r:id="rId6"/>
    <p:sldId id="257" r:id="rId7"/>
    <p:sldId id="316" r:id="rId8"/>
    <p:sldId id="289" r:id="rId9"/>
    <p:sldId id="284" r:id="rId10"/>
    <p:sldId id="292" r:id="rId11"/>
    <p:sldId id="290" r:id="rId12"/>
    <p:sldId id="291" r:id="rId13"/>
    <p:sldId id="285" r:id="rId14"/>
    <p:sldId id="275" r:id="rId15"/>
    <p:sldId id="318" r:id="rId16"/>
    <p:sldId id="317" r:id="rId17"/>
    <p:sldId id="319" r:id="rId18"/>
    <p:sldId id="323" r:id="rId19"/>
    <p:sldId id="324" r:id="rId20"/>
    <p:sldId id="325" r:id="rId21"/>
    <p:sldId id="326" r:id="rId22"/>
    <p:sldId id="327" r:id="rId23"/>
    <p:sldId id="328" r:id="rId24"/>
    <p:sldId id="329" r:id="rId25"/>
    <p:sldId id="296" r:id="rId26"/>
    <p:sldId id="297" r:id="rId27"/>
    <p:sldId id="298" r:id="rId28"/>
    <p:sldId id="299" r:id="rId29"/>
    <p:sldId id="320" r:id="rId30"/>
    <p:sldId id="300" r:id="rId31"/>
    <p:sldId id="321" r:id="rId32"/>
    <p:sldId id="322" r:id="rId33"/>
    <p:sldId id="330" r:id="rId34"/>
    <p:sldId id="331" r:id="rId35"/>
    <p:sldId id="332" r:id="rId36"/>
    <p:sldId id="333" r:id="rId37"/>
    <p:sldId id="334" r:id="rId38"/>
    <p:sldId id="336" r:id="rId39"/>
    <p:sldId id="335" r:id="rId40"/>
    <p:sldId id="337" r:id="rId41"/>
    <p:sldId id="343" r:id="rId42"/>
    <p:sldId id="344" r:id="rId43"/>
    <p:sldId id="345" r:id="rId44"/>
    <p:sldId id="338" r:id="rId45"/>
    <p:sldId id="339" r:id="rId46"/>
    <p:sldId id="340" r:id="rId47"/>
    <p:sldId id="341" r:id="rId48"/>
    <p:sldId id="342" r:id="rId49"/>
    <p:sldId id="282"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6" autoAdjust="0"/>
    <p:restoredTop sz="93323" autoAdjust="0"/>
  </p:normalViewPr>
  <p:slideViewPr>
    <p:cSldViewPr>
      <p:cViewPr varScale="1">
        <p:scale>
          <a:sx n="109" d="100"/>
          <a:sy n="109" d="100"/>
        </p:scale>
        <p:origin x="1936"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4FA22-2B3F-49FB-B3CF-8A14C8C3115B}" type="datetimeFigureOut">
              <a:rPr lang="fr-FR" smtClean="0"/>
              <a:t>11/07/2020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EC2382-6582-47DD-ABA7-EF1E18164BC0}" type="slidenum">
              <a:rPr lang="fr-FR" smtClean="0"/>
              <a:t>‹N°›</a:t>
            </a:fld>
            <a:endParaRPr lang="fr-FR"/>
          </a:p>
        </p:txBody>
      </p:sp>
    </p:spTree>
    <p:extLst>
      <p:ext uri="{BB962C8B-B14F-4D97-AF65-F5344CB8AC3E}">
        <p14:creationId xmlns:p14="http://schemas.microsoft.com/office/powerpoint/2010/main" val="256393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effectLst/>
            </a:endParaRPr>
          </a:p>
          <a:p>
            <a:pPr lvl="1"/>
            <a:r>
              <a:rPr lang="fr-FR" sz="1200" b="1" kern="1200" dirty="0">
                <a:solidFill>
                  <a:schemeClr val="tx1"/>
                </a:solidFill>
                <a:effectLst/>
                <a:latin typeface="+mn-lt"/>
                <a:ea typeface="+mn-ea"/>
                <a:cs typeface="+mn-cs"/>
              </a:rPr>
              <a:t>Corruption active</a:t>
            </a:r>
            <a:r>
              <a:rPr lang="fr-FR" sz="1200" kern="1200" dirty="0">
                <a:solidFill>
                  <a:schemeClr val="tx1"/>
                </a:solidFill>
                <a:effectLst/>
                <a:latin typeface="+mn-lt"/>
                <a:ea typeface="+mn-ea"/>
                <a:cs typeface="+mn-cs"/>
              </a:rPr>
              <a:t>, consiste pour un usager (corrupteur) à proposer à tout moment, directement ou indirectement ( des présents, etc.) pour obtenir d’une personne en charge d’une fonction, d’un mandat ou d’une mission, qu’elle accomplisse ou s’abstienne d’accomplir un acte de sa fonction, de sa mission ou de son mandat  </a:t>
            </a:r>
          </a:p>
          <a:p>
            <a:pPr lvl="1"/>
            <a:r>
              <a:rPr lang="fr-FR" sz="1200" kern="1200" dirty="0">
                <a:solidFill>
                  <a:schemeClr val="tx1"/>
                </a:solidFill>
                <a:effectLst/>
                <a:latin typeface="+mn-lt"/>
                <a:ea typeface="+mn-ea"/>
                <a:cs typeface="+mn-cs"/>
              </a:rPr>
              <a:t>La corruption </a:t>
            </a:r>
            <a:r>
              <a:rPr lang="fr-FR" sz="1200" b="1" kern="1200" dirty="0">
                <a:solidFill>
                  <a:schemeClr val="tx1"/>
                </a:solidFill>
                <a:effectLst/>
                <a:latin typeface="+mn-lt"/>
                <a:ea typeface="+mn-ea"/>
                <a:cs typeface="+mn-cs"/>
              </a:rPr>
              <a:t>passive </a:t>
            </a:r>
            <a:r>
              <a:rPr lang="fr-FR" sz="1200" kern="1200" dirty="0">
                <a:solidFill>
                  <a:schemeClr val="tx1"/>
                </a:solidFill>
                <a:effectLst/>
                <a:latin typeface="+mn-lt"/>
                <a:ea typeface="+mn-ea"/>
                <a:cs typeface="+mn-cs"/>
              </a:rPr>
              <a:t>c'est le fait pour un agent public (corrompu) de solliciter, d’agréer ou d’exiger, directement ou indirectement, des offres, des dons, des présents ou des avantages quelconques pour accomplir ou s’abstenir d’accomplir un acte relevant directement de sa fonction, de sa mission ou de son mandat ou un acte illicite par sa fonction, sa mission ou son mandat </a:t>
            </a:r>
          </a:p>
          <a:p>
            <a:endParaRPr lang="fr-FR" dirty="0"/>
          </a:p>
        </p:txBody>
      </p:sp>
      <p:sp>
        <p:nvSpPr>
          <p:cNvPr id="4" name="Espace réservé du numéro de diapositive 3"/>
          <p:cNvSpPr>
            <a:spLocks noGrp="1"/>
          </p:cNvSpPr>
          <p:nvPr>
            <p:ph type="sldNum" sz="quarter" idx="5"/>
          </p:nvPr>
        </p:nvSpPr>
        <p:spPr/>
        <p:txBody>
          <a:bodyPr/>
          <a:lstStyle/>
          <a:p>
            <a:fld id="{0CEC2382-6582-47DD-ABA7-EF1E18164BC0}" type="slidenum">
              <a:rPr lang="fr-FR" smtClean="0"/>
              <a:t>8</a:t>
            </a:fld>
            <a:endParaRPr lang="fr-FR"/>
          </a:p>
        </p:txBody>
      </p:sp>
    </p:spTree>
    <p:extLst>
      <p:ext uri="{BB962C8B-B14F-4D97-AF65-F5344CB8AC3E}">
        <p14:creationId xmlns:p14="http://schemas.microsoft.com/office/powerpoint/2010/main" val="303320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Imaginez que vous êtes impliqué dans une situation de naufrage - un navire a commencé à couler au milieu de l'océan. Onze personnes ont sauté dans un canot de sauvetage conçu pour un maximum de dix personnes, et le canot de sauvetage commence également à couler. Que doivent faire les passagers? Selon l'approche utilitaire, la réponse est simple: dix vies sauvées produiront l'utilité la plus sociale et donc - selon l'utilitarisme - tuer une personne est la chose éthique à faire.</a:t>
            </a:r>
          </a:p>
        </p:txBody>
      </p:sp>
      <p:sp>
        <p:nvSpPr>
          <p:cNvPr id="4" name="Espace réservé du numéro de diapositive 3"/>
          <p:cNvSpPr>
            <a:spLocks noGrp="1"/>
          </p:cNvSpPr>
          <p:nvPr>
            <p:ph type="sldNum" sz="quarter" idx="5"/>
          </p:nvPr>
        </p:nvSpPr>
        <p:spPr/>
        <p:txBody>
          <a:bodyPr/>
          <a:lstStyle/>
          <a:p>
            <a:fld id="{0CEC2382-6582-47DD-ABA7-EF1E18164BC0}" type="slidenum">
              <a:rPr lang="fr-FR" smtClean="0"/>
              <a:t>29</a:t>
            </a:fld>
            <a:endParaRPr lang="fr-FR"/>
          </a:p>
        </p:txBody>
      </p:sp>
    </p:spTree>
    <p:extLst>
      <p:ext uri="{BB962C8B-B14F-4D97-AF65-F5344CB8AC3E}">
        <p14:creationId xmlns:p14="http://schemas.microsoft.com/office/powerpoint/2010/main" val="57738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Tree>
    <p:extLst>
      <p:ext uri="{BB962C8B-B14F-4D97-AF65-F5344CB8AC3E}">
        <p14:creationId xmlns:p14="http://schemas.microsoft.com/office/powerpoint/2010/main" val="242943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a:xfrm>
            <a:off x="1907704" y="1600200"/>
            <a:ext cx="7128792" cy="514116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02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646673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836216" y="274638"/>
            <a:ext cx="4680000" cy="646673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Rectangle 10"/>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4593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1835696" y="1600200"/>
            <a:ext cx="7200800" cy="5141168"/>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219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628800"/>
            <a:ext cx="7772400" cy="4140175"/>
          </a:xfrm>
        </p:spPr>
        <p:txBody>
          <a:bodyPr anchor="t">
            <a:normAutofit/>
          </a:bodyPr>
          <a:lstStyle>
            <a:lvl1pPr algn="l">
              <a:defRPr sz="3600" b="1" cap="none"/>
            </a:lvl1pPr>
          </a:lstStyle>
          <a:p>
            <a:r>
              <a:rPr lang="fr-FR" dirty="0"/>
              <a:t>Modifiez le style du titre</a:t>
            </a:r>
          </a:p>
        </p:txBody>
      </p:sp>
      <p:sp>
        <p:nvSpPr>
          <p:cNvPr id="3" name="Espace réservé du texte 2"/>
          <p:cNvSpPr>
            <a:spLocks noGrp="1"/>
          </p:cNvSpPr>
          <p:nvPr>
            <p:ph type="body" idx="1"/>
          </p:nvPr>
        </p:nvSpPr>
        <p:spPr>
          <a:xfrm>
            <a:off x="722313" y="620689"/>
            <a:ext cx="7772400" cy="86409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Tree>
    <p:extLst>
      <p:ext uri="{BB962C8B-B14F-4D97-AF65-F5344CB8AC3E}">
        <p14:creationId xmlns:p14="http://schemas.microsoft.com/office/powerpoint/2010/main" val="109259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872080" y="1600200"/>
            <a:ext cx="3528000" cy="51411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5508496" y="1600200"/>
            <a:ext cx="3528000" cy="51411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Rectangle 7"/>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0385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dirty="0"/>
              <a:t>Modifiez le style du titre</a:t>
            </a:r>
          </a:p>
        </p:txBody>
      </p:sp>
      <p:sp>
        <p:nvSpPr>
          <p:cNvPr id="3" name="Espace réservé du texte 2"/>
          <p:cNvSpPr>
            <a:spLocks noGrp="1"/>
          </p:cNvSpPr>
          <p:nvPr>
            <p:ph type="body" idx="1"/>
          </p:nvPr>
        </p:nvSpPr>
        <p:spPr>
          <a:xfrm>
            <a:off x="1835696" y="1535113"/>
            <a:ext cx="352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1835696" y="2174874"/>
            <a:ext cx="3528000" cy="45664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508104" y="1535113"/>
            <a:ext cx="352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508104" y="2174874"/>
            <a:ext cx="3528000" cy="45664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Rectangle 9"/>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4493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Rectangle 5"/>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0302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57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36016" y="273050"/>
            <a:ext cx="2772000"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16496" y="273050"/>
            <a:ext cx="4320000" cy="64683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836016" y="1435100"/>
            <a:ext cx="2772000" cy="53062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Rectangle 7"/>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685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5736" y="5369768"/>
            <a:ext cx="59400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195736" y="1181943"/>
            <a:ext cx="594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195736" y="5936506"/>
            <a:ext cx="594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Rectangle 7"/>
          <p:cNvSpPr/>
          <p:nvPr userDrawn="1"/>
        </p:nvSpPr>
        <p:spPr>
          <a:xfrm>
            <a:off x="179512" y="1628800"/>
            <a:ext cx="1584176" cy="5112568"/>
          </a:xfrm>
          <a:prstGeom prst="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a:off x="251680" y="307576"/>
            <a:ext cx="1440000" cy="11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5298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 10" descr="C:\Users\User\Documents\AMD\DFC\Logo_lille_uden-tekst_DFC.jpg"/>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152" y="6165304"/>
            <a:ext cx="658416" cy="576064"/>
          </a:xfrm>
          <a:prstGeom prst="rect">
            <a:avLst/>
          </a:prstGeom>
          <a:noFill/>
          <a:ln>
            <a:noFill/>
          </a:ln>
        </p:spPr>
      </p:pic>
      <p:pic>
        <p:nvPicPr>
          <p:cNvPr id="12" name="Image 11" descr="papier entete ok"/>
          <p:cNvPicPr/>
          <p:nvPr userDrawn="1"/>
        </p:nvPicPr>
        <p:blipFill>
          <a:blip r:embed="rId13" cstate="print">
            <a:extLst>
              <a:ext uri="{28A0092B-C50C-407E-A947-70E740481C1C}">
                <a14:useLocalDpi xmlns:a14="http://schemas.microsoft.com/office/drawing/2010/main" val="0"/>
              </a:ext>
            </a:extLst>
          </a:blip>
          <a:srcRect l="8191" t="2695" r="71199" b="88036"/>
          <a:stretch>
            <a:fillRect/>
          </a:stretch>
        </p:blipFill>
        <p:spPr bwMode="auto">
          <a:xfrm>
            <a:off x="8302072" y="6165304"/>
            <a:ext cx="806432" cy="576064"/>
          </a:xfrm>
          <a:prstGeom prst="rect">
            <a:avLst/>
          </a:prstGeom>
          <a:noFill/>
        </p:spPr>
      </p:pic>
      <p:sp>
        <p:nvSpPr>
          <p:cNvPr id="2" name="Espace réservé du titre 1"/>
          <p:cNvSpPr>
            <a:spLocks noGrp="1"/>
          </p:cNvSpPr>
          <p:nvPr>
            <p:ph type="title"/>
          </p:nvPr>
        </p:nvSpPr>
        <p:spPr>
          <a:xfrm>
            <a:off x="1835696" y="274638"/>
            <a:ext cx="7200800" cy="1143000"/>
          </a:xfrm>
          <a:prstGeom prst="rect">
            <a:avLst/>
          </a:prstGeom>
          <a:solidFill>
            <a:srgbClr val="005A8B"/>
          </a:solidFill>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1835696" y="1600200"/>
            <a:ext cx="7200800" cy="514116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6654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000" kern="1200">
          <a:solidFill>
            <a:srgbClr val="005A8B"/>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600" kern="1200">
          <a:solidFill>
            <a:schemeClr val="tx1"/>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rgbClr val="005A8B"/>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200" kern="1200">
          <a:solidFill>
            <a:schemeClr val="tx1"/>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rgbClr val="005A8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23.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24.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25.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2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29.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14.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31.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32.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33.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34.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35.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36.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37.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38.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39.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41.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42.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43.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44.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45.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46.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47.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48.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4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6.xml"/><Relationship Id="rId1" Type="http://schemas.openxmlformats.org/officeDocument/2006/relationships/slideLayout" Target="../slideLayouts/slideLayout9.xml"/><Relationship Id="rId6" Type="http://schemas.openxmlformats.org/officeDocument/2006/relationships/slide" Target="slide40.xml"/><Relationship Id="rId5" Type="http://schemas.openxmlformats.org/officeDocument/2006/relationships/slide" Target="slide37.xml"/><Relationship Id="rId4" Type="http://schemas.openxmlformats.org/officeDocument/2006/relationships/slide" Target="slide14.xml"/></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7.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_rels/slide8.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14.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11.xml"/><Relationship Id="rId7" Type="http://schemas.openxmlformats.org/officeDocument/2006/relationships/slide" Target="slide4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60648"/>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1042988" y="5517232"/>
            <a:ext cx="7058025" cy="432048"/>
          </a:xfrm>
          <a:prstGeom prst="rect">
            <a:avLst/>
          </a:prstGeom>
        </p:spPr>
        <p:txBody>
          <a:bodyPr>
            <a:normAutofit/>
          </a:bodyPr>
          <a:lstStyle>
            <a:lvl1pPr algn="ctr" defTabSz="914400" rtl="0" eaLnBrk="1" latinLnBrk="0" hangingPunct="1">
              <a:spcBef>
                <a:spcPct val="0"/>
              </a:spcBef>
              <a:buNone/>
              <a:defRPr sz="3800" kern="1200">
                <a:solidFill>
                  <a:schemeClr val="bg1"/>
                </a:solidFill>
                <a:latin typeface="+mj-lt"/>
                <a:ea typeface="+mj-ea"/>
                <a:cs typeface="+mj-cs"/>
              </a:defRPr>
            </a:lvl1pPr>
          </a:lstStyle>
          <a:p>
            <a:r>
              <a:rPr lang="fr-FR" sz="1300" dirty="0">
                <a:solidFill>
                  <a:schemeClr val="tx1"/>
                </a:solidFill>
              </a:rPr>
              <a:t>Libreville, 2020</a:t>
            </a:r>
          </a:p>
        </p:txBody>
      </p:sp>
      <p:sp>
        <p:nvSpPr>
          <p:cNvPr id="9" name="Titre 1"/>
          <p:cNvSpPr txBox="1">
            <a:spLocks/>
          </p:cNvSpPr>
          <p:nvPr/>
        </p:nvSpPr>
        <p:spPr>
          <a:xfrm>
            <a:off x="0" y="3132218"/>
            <a:ext cx="9144000" cy="1880958"/>
          </a:xfrm>
          <a:prstGeom prst="rect">
            <a:avLst/>
          </a:prstGeom>
          <a:solidFill>
            <a:srgbClr val="0070C0"/>
          </a:solidFill>
        </p:spPr>
        <p:txBody>
          <a:bodyPr vert="horz" lIns="91440" tIns="45720" rIns="91440" bIns="45720" rtlCol="0" anchor="ctr">
            <a:normAutofit fontScale="97500"/>
          </a:bodyPr>
          <a:lstStyle>
            <a:lvl1pPr algn="l" defTabSz="457200" rtl="0" eaLnBrk="1" latinLnBrk="0" hangingPunct="1">
              <a:spcBef>
                <a:spcPct val="0"/>
              </a:spcBef>
              <a:buNone/>
              <a:defRPr sz="3000" kern="1200">
                <a:solidFill>
                  <a:srgbClr val="6C6F70"/>
                </a:solidFill>
                <a:latin typeface="Arial"/>
                <a:ea typeface="+mj-ea"/>
                <a:cs typeface="Arial"/>
              </a:defRPr>
            </a:lvl1pPr>
          </a:lstStyle>
          <a:p>
            <a:pPr algn="ctr"/>
            <a:r>
              <a:rPr lang="fr-FR" sz="2800" b="1" dirty="0">
                <a:solidFill>
                  <a:schemeClr val="tx1"/>
                </a:solidFill>
              </a:rPr>
              <a:t> </a:t>
            </a:r>
            <a:r>
              <a:rPr lang="fr-FR" b="1" i="1" dirty="0">
                <a:solidFill>
                  <a:schemeClr val="bg1"/>
                </a:solidFill>
              </a:rPr>
              <a:t>GOUVERNANCE DANS LA GESTION DE L’ADMINISTRATION PUBLIQUE</a:t>
            </a:r>
            <a:r>
              <a:rPr lang="fr-FR" i="1" dirty="0">
                <a:solidFill>
                  <a:schemeClr val="bg1"/>
                </a:solidFill>
              </a:rPr>
              <a:t> </a:t>
            </a:r>
            <a:r>
              <a:rPr lang="fr-FR" i="1" dirty="0"/>
              <a:t>: </a:t>
            </a:r>
          </a:p>
          <a:p>
            <a:pPr algn="ctr"/>
            <a:r>
              <a:rPr lang="fr-FR" sz="4100" i="1" dirty="0">
                <a:solidFill>
                  <a:schemeClr val="bg1"/>
                </a:solidFill>
              </a:rPr>
              <a:t>Intégrité et éthique des agents</a:t>
            </a:r>
            <a:r>
              <a:rPr lang="fr-FR" sz="4100" dirty="0">
                <a:solidFill>
                  <a:schemeClr val="bg1"/>
                </a:solidFill>
              </a:rPr>
              <a:t> </a:t>
            </a:r>
            <a:r>
              <a:rPr lang="fr-FR" sz="2800" b="1" dirty="0">
                <a:solidFill>
                  <a:schemeClr val="bg1"/>
                </a:solidFill>
              </a:rPr>
              <a:t> </a:t>
            </a:r>
          </a:p>
        </p:txBody>
      </p:sp>
      <p:sp>
        <p:nvSpPr>
          <p:cNvPr id="10" name="Titre 1"/>
          <p:cNvSpPr txBox="1">
            <a:spLocks/>
          </p:cNvSpPr>
          <p:nvPr/>
        </p:nvSpPr>
        <p:spPr>
          <a:xfrm>
            <a:off x="1602402" y="1700808"/>
            <a:ext cx="7002046" cy="648072"/>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000" kern="1200">
                <a:solidFill>
                  <a:srgbClr val="6C6F70"/>
                </a:solidFill>
                <a:latin typeface="Arial"/>
                <a:ea typeface="+mj-ea"/>
                <a:cs typeface="Arial"/>
              </a:defRPr>
            </a:lvl1pPr>
          </a:lstStyle>
          <a:p>
            <a:pPr algn="ctr"/>
            <a:r>
              <a:rPr lang="fr-FR" sz="2400" b="1" dirty="0">
                <a:solidFill>
                  <a:srgbClr val="FF0000"/>
                </a:solidFill>
              </a:rPr>
              <a:t>MODULE 4</a:t>
            </a:r>
          </a:p>
        </p:txBody>
      </p:sp>
      <p:pic>
        <p:nvPicPr>
          <p:cNvPr id="6" name="Image 5" descr="RG.jpg">
            <a:extLst>
              <a:ext uri="{FF2B5EF4-FFF2-40B4-BE49-F238E27FC236}">
                <a16:creationId xmlns:a16="http://schemas.microsoft.com/office/drawing/2014/main" id="{F08311C5-381B-A74F-99EF-6632045ADD6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0529"/>
            <a:ext cx="2070467" cy="1353882"/>
          </a:xfrm>
          <a:prstGeom prst="rect">
            <a:avLst/>
          </a:prstGeom>
          <a:noFill/>
          <a:ln>
            <a:noFill/>
          </a:ln>
        </p:spPr>
      </p:pic>
      <p:pic>
        <p:nvPicPr>
          <p:cNvPr id="2" name="Image 1">
            <a:extLst>
              <a:ext uri="{FF2B5EF4-FFF2-40B4-BE49-F238E27FC236}">
                <a16:creationId xmlns:a16="http://schemas.microsoft.com/office/drawing/2014/main" id="{C84930D4-BB07-9A44-A743-4972B36CA5D6}"/>
              </a:ext>
            </a:extLst>
          </p:cNvPr>
          <p:cNvPicPr>
            <a:picLocks noChangeAspect="1"/>
          </p:cNvPicPr>
          <p:nvPr/>
        </p:nvPicPr>
        <p:blipFill>
          <a:blip r:embed="rId3"/>
          <a:stretch>
            <a:fillRect/>
          </a:stretch>
        </p:blipFill>
        <p:spPr>
          <a:xfrm>
            <a:off x="7740351" y="397006"/>
            <a:ext cx="883891" cy="1677756"/>
          </a:xfrm>
          <a:prstGeom prst="rect">
            <a:avLst/>
          </a:prstGeom>
        </p:spPr>
      </p:pic>
    </p:spTree>
    <p:extLst>
      <p:ext uri="{BB962C8B-B14F-4D97-AF65-F5344CB8AC3E}">
        <p14:creationId xmlns:p14="http://schemas.microsoft.com/office/powerpoint/2010/main" val="272364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9CB4D5-4A26-F743-BB03-84FC88E08610}"/>
              </a:ext>
            </a:extLst>
          </p:cNvPr>
          <p:cNvSpPr>
            <a:spLocks noGrp="1"/>
          </p:cNvSpPr>
          <p:nvPr>
            <p:ph type="title"/>
          </p:nvPr>
        </p:nvSpPr>
        <p:spPr/>
        <p:txBody>
          <a:bodyPr>
            <a:normAutofit/>
          </a:bodyPr>
          <a:lstStyle/>
          <a:p>
            <a:r>
              <a:rPr lang="fr-FR" dirty="0"/>
              <a:t>bien public et bien commun</a:t>
            </a:r>
          </a:p>
        </p:txBody>
      </p:sp>
      <p:sp>
        <p:nvSpPr>
          <p:cNvPr id="3" name="Espace réservé du contenu 2">
            <a:extLst>
              <a:ext uri="{FF2B5EF4-FFF2-40B4-BE49-F238E27FC236}">
                <a16:creationId xmlns:a16="http://schemas.microsoft.com/office/drawing/2014/main" id="{5AD89935-6579-8C46-981C-74525B480A41}"/>
              </a:ext>
            </a:extLst>
          </p:cNvPr>
          <p:cNvSpPr>
            <a:spLocks noGrp="1"/>
          </p:cNvSpPr>
          <p:nvPr>
            <p:ph idx="1"/>
          </p:nvPr>
        </p:nvSpPr>
        <p:spPr>
          <a:xfrm>
            <a:off x="1835696" y="1600200"/>
            <a:ext cx="7128792" cy="5141168"/>
          </a:xfrm>
        </p:spPr>
        <p:txBody>
          <a:bodyPr>
            <a:normAutofit fontScale="92500" lnSpcReduction="10000"/>
          </a:bodyPr>
          <a:lstStyle/>
          <a:p>
            <a:r>
              <a:rPr lang="fr-FR" sz="4000" dirty="0">
                <a:solidFill>
                  <a:srgbClr val="FF0000"/>
                </a:solidFill>
              </a:rPr>
              <a:t>bien privé pur </a:t>
            </a:r>
            <a:r>
              <a:rPr lang="fr-FR" sz="4000" dirty="0"/>
              <a:t>est  un bien rival (une unité consommée réduit d’autant la quantité de bien disponible pour les autres consommateurs) et exclusif (il est facile d’exclure les consommateurs non-payeurs)</a:t>
            </a:r>
          </a:p>
          <a:p>
            <a:r>
              <a:rPr lang="fr-FR" sz="4000" b="1" dirty="0"/>
              <a:t> </a:t>
            </a:r>
            <a:endParaRPr lang="fr-FR" sz="4000" dirty="0"/>
          </a:p>
          <a:p>
            <a:pPr marL="0" indent="0">
              <a:buNone/>
            </a:pPr>
            <a:endParaRPr lang="fr-FR" dirty="0"/>
          </a:p>
        </p:txBody>
      </p:sp>
      <p:sp>
        <p:nvSpPr>
          <p:cNvPr id="4" name="Rectangle 3">
            <a:extLst>
              <a:ext uri="{FF2B5EF4-FFF2-40B4-BE49-F238E27FC236}">
                <a16:creationId xmlns:a16="http://schemas.microsoft.com/office/drawing/2014/main" id="{745019A6-9CFC-CF43-8CC4-22EB263F8116}"/>
              </a:ext>
            </a:extLst>
          </p:cNvPr>
          <p:cNvSpPr/>
          <p:nvPr/>
        </p:nvSpPr>
        <p:spPr>
          <a:xfrm>
            <a:off x="251680" y="3573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5/5</a:t>
            </a:r>
          </a:p>
        </p:txBody>
      </p:sp>
      <p:sp>
        <p:nvSpPr>
          <p:cNvPr id="5" name="Rectangle 4">
            <a:hlinkClick r:id="rId2" action="ppaction://hlinksldjump"/>
            <a:extLst>
              <a:ext uri="{FF2B5EF4-FFF2-40B4-BE49-F238E27FC236}">
                <a16:creationId xmlns:a16="http://schemas.microsoft.com/office/drawing/2014/main" id="{B9622F9C-E226-A949-B2AA-962071B3F986}"/>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19971333-BC4A-8948-BD86-EA6FAF013233}"/>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C0E59AE2-2385-4340-9579-976B91B0427C}"/>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907CC555-531A-1841-A7FE-BCFA65D12EB8}"/>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910F8E87-E4CD-B64B-8488-6E92DC2B434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6EEF56DF-31CC-BF41-A582-2172C44F2161}"/>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E6CA3F95-39EE-5C4A-8B08-9B1FA001C8D2}"/>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22341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C58C1-4F37-954A-BD86-281D96CA273A}"/>
              </a:ext>
            </a:extLst>
          </p:cNvPr>
          <p:cNvSpPr>
            <a:spLocks noGrp="1"/>
          </p:cNvSpPr>
          <p:nvPr>
            <p:ph type="title"/>
          </p:nvPr>
        </p:nvSpPr>
        <p:spPr/>
        <p:txBody>
          <a:bodyPr/>
          <a:lstStyle/>
          <a:p>
            <a:r>
              <a:rPr lang="fr-FR" dirty="0"/>
              <a:t>service public</a:t>
            </a:r>
          </a:p>
        </p:txBody>
      </p:sp>
      <p:sp>
        <p:nvSpPr>
          <p:cNvPr id="3" name="Espace réservé du contenu 2">
            <a:extLst>
              <a:ext uri="{FF2B5EF4-FFF2-40B4-BE49-F238E27FC236}">
                <a16:creationId xmlns:a16="http://schemas.microsoft.com/office/drawing/2014/main" id="{EE2B6283-8302-4546-A767-7630644A8BB6}"/>
              </a:ext>
            </a:extLst>
          </p:cNvPr>
          <p:cNvSpPr>
            <a:spLocks noGrp="1"/>
          </p:cNvSpPr>
          <p:nvPr>
            <p:ph idx="1"/>
          </p:nvPr>
        </p:nvSpPr>
        <p:spPr/>
        <p:txBody>
          <a:bodyPr>
            <a:normAutofit fontScale="92500" lnSpcReduction="10000"/>
          </a:bodyPr>
          <a:lstStyle/>
          <a:p>
            <a:r>
              <a:rPr lang="fr-FR" sz="3200" dirty="0"/>
              <a:t>L’expression </a:t>
            </a:r>
            <a:r>
              <a:rPr lang="fr-FR" sz="3200" b="1" dirty="0">
                <a:solidFill>
                  <a:srgbClr val="FF0000"/>
                </a:solidFill>
              </a:rPr>
              <a:t>service public </a:t>
            </a:r>
            <a:r>
              <a:rPr lang="fr-FR" sz="3200" dirty="0"/>
              <a:t>désigne deux éléments différents : </a:t>
            </a:r>
            <a:r>
              <a:rPr lang="fr-FR" sz="3200" b="1" dirty="0">
                <a:solidFill>
                  <a:srgbClr val="FF0000"/>
                </a:solidFill>
              </a:rPr>
              <a:t>une mission</a:t>
            </a:r>
            <a:r>
              <a:rPr lang="fr-FR" sz="3200" dirty="0"/>
              <a:t>, qui est une activité d’intérêt général, et </a:t>
            </a:r>
            <a:r>
              <a:rPr lang="fr-FR" sz="3200" b="1" dirty="0">
                <a:solidFill>
                  <a:srgbClr val="FF0000"/>
                </a:solidFill>
              </a:rPr>
              <a:t>un mode d’organisation</a:t>
            </a:r>
            <a:r>
              <a:rPr lang="fr-FR" sz="3200" b="1" dirty="0"/>
              <a:t> </a:t>
            </a:r>
            <a:r>
              <a:rPr lang="fr-FR" sz="3200" dirty="0"/>
              <a:t>consistant, de façon directe ou indirecte, à faire prendre en charge ces activités d’intérêt général par des personnes publiques (État, collectivités territoriales, établissements publics) ou privées mais sous le contrôle d’une personne publique</a:t>
            </a:r>
          </a:p>
          <a:p>
            <a:endParaRPr lang="fr-FR" dirty="0"/>
          </a:p>
        </p:txBody>
      </p:sp>
      <p:sp>
        <p:nvSpPr>
          <p:cNvPr id="4" name="Rectangle 3">
            <a:hlinkClick r:id="rId2" action="ppaction://hlinksldjump"/>
            <a:extLst>
              <a:ext uri="{FF2B5EF4-FFF2-40B4-BE49-F238E27FC236}">
                <a16:creationId xmlns:a16="http://schemas.microsoft.com/office/drawing/2014/main" id="{99280852-4234-5C4A-B30B-D019D29AADC8}"/>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a:extLst>
              <a:ext uri="{FF2B5EF4-FFF2-40B4-BE49-F238E27FC236}">
                <a16:creationId xmlns:a16="http://schemas.microsoft.com/office/drawing/2014/main" id="{B95A6669-CED4-A245-BD3A-9BCD7BDCA0AB}"/>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a:extLst>
              <a:ext uri="{FF2B5EF4-FFF2-40B4-BE49-F238E27FC236}">
                <a16:creationId xmlns:a16="http://schemas.microsoft.com/office/drawing/2014/main" id="{EDB04030-403F-DA46-AC40-482BC06A7688}"/>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7" name="Rectangle 6">
            <a:hlinkClick r:id="rId5" action="ppaction://hlinksldjump"/>
            <a:extLst>
              <a:ext uri="{FF2B5EF4-FFF2-40B4-BE49-F238E27FC236}">
                <a16:creationId xmlns:a16="http://schemas.microsoft.com/office/drawing/2014/main" id="{0EA89595-407E-6944-A638-8B95C4AB2497}"/>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a:extLst>
              <a:ext uri="{FF2B5EF4-FFF2-40B4-BE49-F238E27FC236}">
                <a16:creationId xmlns:a16="http://schemas.microsoft.com/office/drawing/2014/main" id="{07A90FA3-299B-0347-8323-CC58BC9B79AB}"/>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9" name="Rectangle 8">
            <a:hlinkClick r:id="rId6" action="ppaction://hlinksldjump"/>
            <a:extLst>
              <a:ext uri="{FF2B5EF4-FFF2-40B4-BE49-F238E27FC236}">
                <a16:creationId xmlns:a16="http://schemas.microsoft.com/office/drawing/2014/main" id="{255F1D14-4219-C446-913A-A77B67919CBA}"/>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D4263D42-7349-2049-8785-288E9EA8271D}"/>
              </a:ext>
            </a:extLst>
          </p:cNvPr>
          <p:cNvSpPr/>
          <p:nvPr/>
        </p:nvSpPr>
        <p:spPr>
          <a:xfrm>
            <a:off x="251680" y="274638"/>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1/4</a:t>
            </a:r>
          </a:p>
        </p:txBody>
      </p:sp>
      <p:sp>
        <p:nvSpPr>
          <p:cNvPr id="11" name="Rectangle 10">
            <a:hlinkClick r:id="rId7" action="ppaction://hlinksldjump"/>
            <a:extLst>
              <a:ext uri="{FF2B5EF4-FFF2-40B4-BE49-F238E27FC236}">
                <a16:creationId xmlns:a16="http://schemas.microsoft.com/office/drawing/2014/main" id="{28E8CDF6-6FD7-4840-B849-13B08F829262}"/>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918053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FB83CD-FC83-CE47-85F2-5C6284B24C3D}"/>
              </a:ext>
            </a:extLst>
          </p:cNvPr>
          <p:cNvSpPr>
            <a:spLocks noGrp="1"/>
          </p:cNvSpPr>
          <p:nvPr>
            <p:ph type="title"/>
          </p:nvPr>
        </p:nvSpPr>
        <p:spPr/>
        <p:txBody>
          <a:bodyPr/>
          <a:lstStyle/>
          <a:p>
            <a:r>
              <a:rPr lang="fr-FR" dirty="0"/>
              <a:t>service public</a:t>
            </a:r>
          </a:p>
        </p:txBody>
      </p:sp>
      <p:sp>
        <p:nvSpPr>
          <p:cNvPr id="3" name="Espace réservé du contenu 2">
            <a:extLst>
              <a:ext uri="{FF2B5EF4-FFF2-40B4-BE49-F238E27FC236}">
                <a16:creationId xmlns:a16="http://schemas.microsoft.com/office/drawing/2014/main" id="{FBC1E8D4-A8E2-A947-B57E-E332C220DC7E}"/>
              </a:ext>
            </a:extLst>
          </p:cNvPr>
          <p:cNvSpPr>
            <a:spLocks noGrp="1"/>
          </p:cNvSpPr>
          <p:nvPr>
            <p:ph idx="1"/>
          </p:nvPr>
        </p:nvSpPr>
        <p:spPr/>
        <p:txBody>
          <a:bodyPr>
            <a:normAutofit lnSpcReduction="10000"/>
          </a:bodyPr>
          <a:lstStyle/>
          <a:p>
            <a:r>
              <a:rPr lang="fr-FR" sz="3200" b="1" dirty="0">
                <a:solidFill>
                  <a:schemeClr val="tx2"/>
                </a:solidFill>
              </a:rPr>
              <a:t>Critère matériel:</a:t>
            </a:r>
            <a:r>
              <a:rPr lang="fr-FR" sz="3200" b="1" dirty="0"/>
              <a:t> </a:t>
            </a:r>
            <a:r>
              <a:rPr lang="fr-FR" sz="3200" dirty="0"/>
              <a:t>Satisfaction de l’intérêt général.</a:t>
            </a:r>
          </a:p>
          <a:p>
            <a:r>
              <a:rPr lang="fr-FR" sz="3200" b="1" dirty="0">
                <a:solidFill>
                  <a:schemeClr val="tx2"/>
                </a:solidFill>
              </a:rPr>
              <a:t>Critère organique</a:t>
            </a:r>
            <a:r>
              <a:rPr lang="fr-FR" sz="3200" b="1" dirty="0"/>
              <a:t>: </a:t>
            </a:r>
            <a:r>
              <a:rPr lang="fr-FR" sz="3200" dirty="0"/>
              <a:t>Seule une personne publique gère un service public.</a:t>
            </a:r>
          </a:p>
          <a:p>
            <a:r>
              <a:rPr lang="fr-FR" sz="3200" b="1" dirty="0">
                <a:solidFill>
                  <a:schemeClr val="tx2"/>
                </a:solidFill>
              </a:rPr>
              <a:t>Critère juridique:</a:t>
            </a:r>
            <a:r>
              <a:rPr lang="fr-FR" sz="3200" b="1" dirty="0"/>
              <a:t> </a:t>
            </a:r>
            <a:r>
              <a:rPr lang="fr-FR" sz="3200" dirty="0"/>
              <a:t>L’activité est exercée selon des procédés exorbitants du droit commun. Il fait appel à des règles de droit public.</a:t>
            </a:r>
          </a:p>
          <a:p>
            <a:endParaRPr lang="fr-FR" dirty="0"/>
          </a:p>
        </p:txBody>
      </p:sp>
      <p:sp>
        <p:nvSpPr>
          <p:cNvPr id="4" name="Rectangle 3">
            <a:hlinkClick r:id="rId2" action="ppaction://hlinksldjump"/>
            <a:extLst>
              <a:ext uri="{FF2B5EF4-FFF2-40B4-BE49-F238E27FC236}">
                <a16:creationId xmlns:a16="http://schemas.microsoft.com/office/drawing/2014/main" id="{0E8D23A6-BF2E-6441-B3D4-86B14F455316}"/>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a:extLst>
              <a:ext uri="{FF2B5EF4-FFF2-40B4-BE49-F238E27FC236}">
                <a16:creationId xmlns:a16="http://schemas.microsoft.com/office/drawing/2014/main" id="{59E3E30A-4C2C-FC4F-B8DC-8C1D29FEC1E7}"/>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a:extLst>
              <a:ext uri="{FF2B5EF4-FFF2-40B4-BE49-F238E27FC236}">
                <a16:creationId xmlns:a16="http://schemas.microsoft.com/office/drawing/2014/main" id="{4CA40630-B364-F044-86F0-6510A5F103A5}"/>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7" name="Rectangle 6">
            <a:hlinkClick r:id="rId5" action="ppaction://hlinksldjump"/>
            <a:extLst>
              <a:ext uri="{FF2B5EF4-FFF2-40B4-BE49-F238E27FC236}">
                <a16:creationId xmlns:a16="http://schemas.microsoft.com/office/drawing/2014/main" id="{62FE6E48-93F4-144D-BD48-46456626CC7A}"/>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a:extLst>
              <a:ext uri="{FF2B5EF4-FFF2-40B4-BE49-F238E27FC236}">
                <a16:creationId xmlns:a16="http://schemas.microsoft.com/office/drawing/2014/main" id="{7455EE83-2D7E-1242-94D7-20CCE15057A2}"/>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9" name="Rectangle 8">
            <a:hlinkClick r:id="rId6" action="ppaction://hlinksldjump"/>
            <a:extLst>
              <a:ext uri="{FF2B5EF4-FFF2-40B4-BE49-F238E27FC236}">
                <a16:creationId xmlns:a16="http://schemas.microsoft.com/office/drawing/2014/main" id="{8F2BBC92-387F-2943-9C2C-C7AEC2AAB507}"/>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9EC68BCF-6EF4-E64C-A415-D62E1C0CD0CF}"/>
              </a:ext>
            </a:extLst>
          </p:cNvPr>
          <p:cNvSpPr/>
          <p:nvPr/>
        </p:nvSpPr>
        <p:spPr>
          <a:xfrm>
            <a:off x="251680" y="274638"/>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2/4</a:t>
            </a:r>
          </a:p>
        </p:txBody>
      </p:sp>
      <p:sp>
        <p:nvSpPr>
          <p:cNvPr id="11" name="Rectangle 10">
            <a:hlinkClick r:id="rId7" action="ppaction://hlinksldjump"/>
            <a:extLst>
              <a:ext uri="{FF2B5EF4-FFF2-40B4-BE49-F238E27FC236}">
                <a16:creationId xmlns:a16="http://schemas.microsoft.com/office/drawing/2014/main" id="{C16B83CF-48BD-6842-80A7-99E265A7170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395548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0EAF5-4415-754B-8AA3-4D2B9FB43D00}"/>
              </a:ext>
            </a:extLst>
          </p:cNvPr>
          <p:cNvSpPr>
            <a:spLocks noGrp="1"/>
          </p:cNvSpPr>
          <p:nvPr>
            <p:ph type="title"/>
          </p:nvPr>
        </p:nvSpPr>
        <p:spPr/>
        <p:txBody>
          <a:bodyPr/>
          <a:lstStyle/>
          <a:p>
            <a:r>
              <a:rPr lang="fr-FR" dirty="0"/>
              <a:t>service public</a:t>
            </a:r>
          </a:p>
        </p:txBody>
      </p:sp>
      <p:sp>
        <p:nvSpPr>
          <p:cNvPr id="3" name="Espace réservé du contenu 2">
            <a:extLst>
              <a:ext uri="{FF2B5EF4-FFF2-40B4-BE49-F238E27FC236}">
                <a16:creationId xmlns:a16="http://schemas.microsoft.com/office/drawing/2014/main" id="{28603038-C79F-3E4C-AFBA-A869C5283B92}"/>
              </a:ext>
            </a:extLst>
          </p:cNvPr>
          <p:cNvSpPr>
            <a:spLocks noGrp="1"/>
          </p:cNvSpPr>
          <p:nvPr>
            <p:ph idx="1"/>
          </p:nvPr>
        </p:nvSpPr>
        <p:spPr>
          <a:xfrm>
            <a:off x="1835696" y="1600200"/>
            <a:ext cx="7056784" cy="4421088"/>
          </a:xfrm>
        </p:spPr>
        <p:txBody>
          <a:bodyPr>
            <a:normAutofit fontScale="92500" lnSpcReduction="20000"/>
          </a:bodyPr>
          <a:lstStyle/>
          <a:p>
            <a:r>
              <a:rPr lang="fr-FR" sz="2800" dirty="0"/>
              <a:t>Les services publics à finalité </a:t>
            </a:r>
            <a:r>
              <a:rPr lang="fr-FR" sz="2800" dirty="0">
                <a:solidFill>
                  <a:srgbClr val="FF0000"/>
                </a:solidFill>
              </a:rPr>
              <a:t>d’</a:t>
            </a:r>
            <a:r>
              <a:rPr lang="fr-FR" sz="2800" b="1" dirty="0">
                <a:solidFill>
                  <a:srgbClr val="FF0000"/>
                </a:solidFill>
              </a:rPr>
              <a:t>ordre et de régulation</a:t>
            </a:r>
            <a:r>
              <a:rPr lang="fr-FR" sz="2800" dirty="0"/>
              <a:t> (la défense nationale, la justice, la protection civile, les ordres professionnels…)</a:t>
            </a:r>
          </a:p>
          <a:p>
            <a:r>
              <a:rPr lang="fr-FR" sz="2800" dirty="0"/>
              <a:t>Les services publics à but de la </a:t>
            </a:r>
            <a:r>
              <a:rPr lang="fr-FR" sz="2800" b="1" dirty="0">
                <a:solidFill>
                  <a:srgbClr val="FF0000"/>
                </a:solidFill>
              </a:rPr>
              <a:t>protection sociale et sanitaire</a:t>
            </a:r>
            <a:r>
              <a:rPr lang="fr-FR" sz="2800" b="1" dirty="0"/>
              <a:t> </a:t>
            </a:r>
            <a:r>
              <a:rPr lang="fr-FR" sz="2800" dirty="0"/>
              <a:t>(Sécurité sociale, service public hospitalier…)</a:t>
            </a:r>
          </a:p>
          <a:p>
            <a:r>
              <a:rPr lang="fr-FR" sz="2800" dirty="0"/>
              <a:t>Les services publics à vocation </a:t>
            </a:r>
            <a:r>
              <a:rPr lang="fr-FR" sz="2800" b="1" dirty="0">
                <a:solidFill>
                  <a:srgbClr val="FF0000"/>
                </a:solidFill>
              </a:rPr>
              <a:t>éducative et culturelle</a:t>
            </a:r>
            <a:r>
              <a:rPr lang="fr-FR" sz="2800" b="1" dirty="0"/>
              <a:t> </a:t>
            </a:r>
            <a:r>
              <a:rPr lang="fr-FR" sz="2800" dirty="0"/>
              <a:t>(enseignement, recherche, service public audiovisuel…)</a:t>
            </a:r>
          </a:p>
          <a:p>
            <a:r>
              <a:rPr lang="fr-FR" sz="2800" dirty="0"/>
              <a:t>Les services publics à  caractère </a:t>
            </a:r>
            <a:r>
              <a:rPr lang="fr-FR" sz="2800" b="1" dirty="0">
                <a:solidFill>
                  <a:srgbClr val="FF0000"/>
                </a:solidFill>
              </a:rPr>
              <a:t>économique</a:t>
            </a:r>
            <a:endParaRPr lang="fr-FR" sz="2800" dirty="0">
              <a:solidFill>
                <a:srgbClr val="FF0000"/>
              </a:solidFill>
            </a:endParaRPr>
          </a:p>
          <a:p>
            <a:endParaRPr lang="fr-FR" dirty="0"/>
          </a:p>
        </p:txBody>
      </p:sp>
      <p:sp>
        <p:nvSpPr>
          <p:cNvPr id="4" name="Rectangle 3">
            <a:extLst>
              <a:ext uri="{FF2B5EF4-FFF2-40B4-BE49-F238E27FC236}">
                <a16:creationId xmlns:a16="http://schemas.microsoft.com/office/drawing/2014/main" id="{68A3E793-F61D-3D44-B8FD-9FC19E986703}"/>
              </a:ext>
            </a:extLst>
          </p:cNvPr>
          <p:cNvSpPr/>
          <p:nvPr/>
        </p:nvSpPr>
        <p:spPr>
          <a:xfrm>
            <a:off x="251680" y="274638"/>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3/4</a:t>
            </a:r>
          </a:p>
        </p:txBody>
      </p:sp>
      <p:sp>
        <p:nvSpPr>
          <p:cNvPr id="5" name="Rectangle 4">
            <a:hlinkClick r:id="rId2" action="ppaction://hlinksldjump"/>
            <a:extLst>
              <a:ext uri="{FF2B5EF4-FFF2-40B4-BE49-F238E27FC236}">
                <a16:creationId xmlns:a16="http://schemas.microsoft.com/office/drawing/2014/main" id="{DCB2ED03-1D03-334E-AA38-6C606AA4B94D}"/>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D6B9732A-DC6E-0443-8232-B62F5EFD5338}"/>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216F88F6-CE54-F64B-90E8-C43A1FA0FE80}"/>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0E4B3D7A-23F2-0D4D-94EE-38D3BD8D7AA1}"/>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ACC4FBCE-3EF5-EE48-8A31-79ED8685987B}"/>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B4BA5DAB-1480-BC4C-8236-AF5081D1F8A6}"/>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369B7835-7FFF-C643-87CE-4ED0BE017607}"/>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957062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dirty="0"/>
              <a:t>service public </a:t>
            </a:r>
          </a:p>
        </p:txBody>
      </p:sp>
      <p:sp>
        <p:nvSpPr>
          <p:cNvPr id="3" name="Espace réservé du contenu 2"/>
          <p:cNvSpPr>
            <a:spLocks noGrp="1"/>
          </p:cNvSpPr>
          <p:nvPr>
            <p:ph idx="1"/>
          </p:nvPr>
        </p:nvSpPr>
        <p:spPr>
          <a:xfrm>
            <a:off x="1835696" y="1600200"/>
            <a:ext cx="7200800" cy="5141168"/>
          </a:xfrm>
        </p:spPr>
        <p:txBody>
          <a:bodyPr>
            <a:normAutofit fontScale="92500" lnSpcReduction="10000"/>
          </a:bodyPr>
          <a:lstStyle/>
          <a:p>
            <a:pPr marL="457200" indent="-457200">
              <a:buFont typeface="Arial" panose="020B0604020202020204" pitchFamily="34" charset="0"/>
              <a:buChar char="•"/>
            </a:pPr>
            <a:r>
              <a:rPr lang="fr-FR" sz="2800" b="1" dirty="0">
                <a:solidFill>
                  <a:srgbClr val="FF0000"/>
                </a:solidFill>
              </a:rPr>
              <a:t>continuité du service public </a:t>
            </a:r>
            <a:r>
              <a:rPr lang="fr-FR" sz="2800" b="1" dirty="0"/>
              <a:t>: </a:t>
            </a:r>
            <a:r>
              <a:rPr lang="fr-FR" sz="2800" dirty="0"/>
              <a:t>répondre aux besoins d’intérêt général sans interruption</a:t>
            </a:r>
          </a:p>
          <a:p>
            <a:pPr marL="457200" indent="-457200">
              <a:buFont typeface="Arial" panose="020B0604020202020204" pitchFamily="34" charset="0"/>
              <a:buChar char="•"/>
            </a:pPr>
            <a:r>
              <a:rPr lang="fr-FR" sz="2800" b="1" dirty="0">
                <a:solidFill>
                  <a:srgbClr val="FF0000"/>
                </a:solidFill>
              </a:rPr>
              <a:t>l’égalité devant le service public</a:t>
            </a:r>
            <a:r>
              <a:rPr lang="fr-FR" sz="2800" b="1" dirty="0"/>
              <a:t>: </a:t>
            </a:r>
            <a:r>
              <a:rPr lang="fr-FR" sz="2800" dirty="0"/>
              <a:t>tarifaire, traitement égal - le défaut de neutralité – principe qui est un prolongement du principe d’égalité – d’un agent du service public, par exemple une manifestation de racisme à l’encontre d’un usager, constitue une grave faute déontologique.</a:t>
            </a:r>
          </a:p>
          <a:p>
            <a:pPr marL="457200" indent="-457200">
              <a:buFont typeface="Arial" panose="020B0604020202020204" pitchFamily="34" charset="0"/>
              <a:buChar char="•"/>
            </a:pPr>
            <a:r>
              <a:rPr lang="fr-FR" sz="2800" dirty="0">
                <a:solidFill>
                  <a:srgbClr val="FF0000"/>
                </a:solidFill>
              </a:rPr>
              <a:t>l’</a:t>
            </a:r>
            <a:r>
              <a:rPr lang="fr-FR" sz="2800" b="1" dirty="0">
                <a:solidFill>
                  <a:srgbClr val="FF0000"/>
                </a:solidFill>
              </a:rPr>
              <a:t>adaptabilité ou mutabilité</a:t>
            </a:r>
            <a:r>
              <a:rPr lang="fr-FR" sz="2800" b="1" dirty="0"/>
              <a:t>: </a:t>
            </a:r>
            <a:r>
              <a:rPr lang="fr-FR" sz="2800" dirty="0"/>
              <a:t>s’adapter aux évolutions, et se transformer. </a:t>
            </a:r>
          </a:p>
        </p:txBody>
      </p:sp>
      <p:sp>
        <p:nvSpPr>
          <p:cNvPr id="4" name="Rectangle 3">
            <a:hlinkClick r:id="rId2" action="ppaction://hlinksldjump"/>
          </p:cNvPr>
          <p:cNvSpPr/>
          <p:nvPr/>
        </p:nvSpPr>
        <p:spPr>
          <a:xfrm>
            <a:off x="251680" y="1784454"/>
            <a:ext cx="1440000" cy="3927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p:cNvPr>
          <p:cNvSpPr/>
          <p:nvPr/>
        </p:nvSpPr>
        <p:spPr>
          <a:xfrm>
            <a:off x="251680" y="2260870"/>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7" name="Rectangle 6">
            <a:hlinkClick r:id="rId5"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extLst>
              <a:ext uri="{FF2B5EF4-FFF2-40B4-BE49-F238E27FC236}">
                <a16:creationId xmlns:a16="http://schemas.microsoft.com/office/drawing/2014/main" id="{7032FE38-6C81-C04C-927C-A971B7CF772E}"/>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4/4</a:t>
            </a:r>
          </a:p>
        </p:txBody>
      </p:sp>
      <p:sp>
        <p:nvSpPr>
          <p:cNvPr id="12" name="Rectangle 11">
            <a:hlinkClick r:id="rId7" action="ppaction://hlinksldjump"/>
            <a:extLst>
              <a:ext uri="{FF2B5EF4-FFF2-40B4-BE49-F238E27FC236}">
                <a16:creationId xmlns:a16="http://schemas.microsoft.com/office/drawing/2014/main" id="{3CE09F88-F41A-CC4C-AC2A-E9AA6E852430}"/>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03589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dirty="0"/>
              <a:t>L’intégrité</a:t>
            </a:r>
          </a:p>
        </p:txBody>
      </p:sp>
      <p:sp>
        <p:nvSpPr>
          <p:cNvPr id="4" name="Rectangle 3">
            <a:hlinkClick r:id="rId2" action="ppaction://hlinksldjump"/>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7" name="Rectangle 6">
            <a:hlinkClick r:id="rId5"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extLst>
              <a:ext uri="{FF2B5EF4-FFF2-40B4-BE49-F238E27FC236}">
                <a16:creationId xmlns:a16="http://schemas.microsoft.com/office/drawing/2014/main" id="{7032FE38-6C81-C04C-927C-A971B7CF772E}"/>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1/13</a:t>
            </a:r>
          </a:p>
        </p:txBody>
      </p:sp>
      <p:sp>
        <p:nvSpPr>
          <p:cNvPr id="12" name="Rectangle 11">
            <a:hlinkClick r:id="rId7" action="ppaction://hlinksldjump"/>
            <a:extLst>
              <a:ext uri="{FF2B5EF4-FFF2-40B4-BE49-F238E27FC236}">
                <a16:creationId xmlns:a16="http://schemas.microsoft.com/office/drawing/2014/main" id="{3CE09F88-F41A-CC4C-AC2A-E9AA6E852430}"/>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
        <p:nvSpPr>
          <p:cNvPr id="15" name="Titre 1">
            <a:extLst>
              <a:ext uri="{FF2B5EF4-FFF2-40B4-BE49-F238E27FC236}">
                <a16:creationId xmlns:a16="http://schemas.microsoft.com/office/drawing/2014/main" id="{C0461C91-643C-9045-86B5-81C0FAD3187F}"/>
              </a:ext>
            </a:extLst>
          </p:cNvPr>
          <p:cNvSpPr txBox="1">
            <a:spLocks/>
          </p:cNvSpPr>
          <p:nvPr/>
        </p:nvSpPr>
        <p:spPr>
          <a:xfrm>
            <a:off x="179512" y="1340768"/>
            <a:ext cx="8856984" cy="5400600"/>
          </a:xfrm>
          <a:prstGeom prst="rect">
            <a:avLst/>
          </a:prstGeom>
          <a:solidFill>
            <a:srgbClr val="005A8B"/>
          </a:solidFill>
        </p:spPr>
        <p:txBody>
          <a:bodyPr vert="horz" lIns="91440" tIns="45720" rIns="91440" bIns="45720" rtlCol="0" anchor="ctr">
            <a:noAutofit/>
          </a:bodyPr>
          <a:lstStyle>
            <a:lvl1pPr algn="ctr" defTabSz="914400" rtl="0" eaLnBrk="1" latinLnBrk="0" hangingPunct="1">
              <a:spcBef>
                <a:spcPct val="0"/>
              </a:spcBef>
              <a:buNone/>
              <a:defRPr sz="3800" kern="1200">
                <a:solidFill>
                  <a:schemeClr val="bg1"/>
                </a:solidFill>
                <a:latin typeface="+mj-lt"/>
                <a:ea typeface="+mj-ea"/>
                <a:cs typeface="+mj-cs"/>
              </a:defRPr>
            </a:lvl1pPr>
          </a:lstStyle>
          <a:p>
            <a:pPr algn="l"/>
            <a:r>
              <a:rPr lang="fr-FR" sz="1400" b="1" dirty="0"/>
              <a:t>LE TEST DE L’INTEGRITE </a:t>
            </a:r>
            <a:br>
              <a:rPr lang="fr-FR" sz="1400" dirty="0"/>
            </a:br>
            <a:r>
              <a:rPr lang="fr-FR" sz="1400" dirty="0"/>
              <a:t>Un</a:t>
            </a:r>
            <a:r>
              <a:rPr lang="fr-FR" sz="2000" dirty="0"/>
              <a:t> </a:t>
            </a:r>
            <a:r>
              <a:rPr lang="fr-FR" sz="1400" dirty="0"/>
              <a:t>roi</a:t>
            </a:r>
            <a:r>
              <a:rPr lang="fr-FR" sz="2000" dirty="0"/>
              <a:t> </a:t>
            </a:r>
            <a:r>
              <a:rPr lang="fr-FR" sz="1400" dirty="0"/>
              <a:t>qui n'avait pas d'enfant, vu son âge avancé a décidé d'adopter un fils qui lui succédera.</a:t>
            </a:r>
            <a:br>
              <a:rPr lang="fr-FR" sz="1400" dirty="0"/>
            </a:br>
            <a:r>
              <a:rPr lang="fr-FR" sz="1400" dirty="0"/>
              <a:t>Il a lancé un concours avec 10 garçons. </a:t>
            </a:r>
            <a:br>
              <a:rPr lang="fr-FR" sz="1400" dirty="0"/>
            </a:br>
            <a:r>
              <a:rPr lang="fr-FR" sz="1400" dirty="0"/>
              <a:t>Le roi leur dit: "J'ai un test à vous faire et celui qui réussira deviendra mon fils adoptif et héritier de mon trône." </a:t>
            </a:r>
            <a:br>
              <a:rPr lang="fr-FR" sz="1400" dirty="0"/>
            </a:br>
            <a:r>
              <a:rPr lang="fr-FR" sz="1400" dirty="0"/>
              <a:t>Il a donné à chaque enfant une semence de maïs et leur a dit de les semer chez eux à la maison et en prendre soins pendant 3 semaines. Les 10 garçons ont pris leurs graines et coururent à la maison pour les semer.</a:t>
            </a:r>
            <a:br>
              <a:rPr lang="fr-FR" sz="1400" dirty="0"/>
            </a:br>
            <a:r>
              <a:rPr lang="fr-FR" sz="1400" dirty="0"/>
              <a:t>Dans une maison, un garçon et ses parents étaient tristes lorsque la semence n'a pas réussi à germer. Le garçon avait tout fait, mais il a échoué.</a:t>
            </a:r>
            <a:br>
              <a:rPr lang="fr-FR" sz="1400" dirty="0"/>
            </a:br>
            <a:r>
              <a:rPr lang="fr-FR" sz="1400" dirty="0"/>
              <a:t>Ses amis lui ont conseillé d'acheter une graine et planter mais ses parents craignant Dieu, lui avaient toujours enseigné l'honnêteté. Sur ce, il a refusé les conseils de ses amis.</a:t>
            </a:r>
            <a:br>
              <a:rPr lang="fr-FR" sz="1400" dirty="0"/>
            </a:br>
            <a:r>
              <a:rPr lang="fr-FR" sz="1400" dirty="0"/>
              <a:t>Le jour est venu et les 10 garçons se rendirent au palais. Tous les neuf garçons ont réussi.</a:t>
            </a:r>
            <a:br>
              <a:rPr lang="fr-FR" sz="1400" dirty="0"/>
            </a:br>
            <a:r>
              <a:rPr lang="fr-FR" sz="1400" dirty="0"/>
              <a:t>Le roi a demandé à chaque garçon : "Est-ce que c'est ce qui est sorti de la graine que je vous ai donné ?"</a:t>
            </a:r>
            <a:br>
              <a:rPr lang="fr-FR" sz="1400" dirty="0"/>
            </a:br>
            <a:r>
              <a:rPr lang="fr-FR" sz="1400" dirty="0"/>
              <a:t>Et chaque garçon répondit "Oui, Votre Majesté".</a:t>
            </a:r>
            <a:br>
              <a:rPr lang="fr-FR" sz="1400" dirty="0"/>
            </a:br>
            <a:r>
              <a:rPr lang="fr-FR" sz="1400" dirty="0"/>
              <a:t>Le roi hochait la tête en se tournant vers le dernier garçon sur la ligne qui tremblait de peur.</a:t>
            </a:r>
            <a:br>
              <a:rPr lang="fr-FR" sz="1400" dirty="0"/>
            </a:br>
            <a:r>
              <a:rPr lang="fr-FR" sz="1400" dirty="0"/>
              <a:t>Le roi lui a demandé : "Qu'avez-vous fait avec la semence que je vous ai donnée?"</a:t>
            </a:r>
            <a:br>
              <a:rPr lang="fr-FR" sz="1400" dirty="0"/>
            </a:br>
            <a:r>
              <a:rPr lang="fr-FR" sz="1400" dirty="0"/>
              <a:t>Le garçon répond : "Je l'ai plantée et entretenue votre Majesté, mais elle a refusé de germer."</a:t>
            </a:r>
            <a:br>
              <a:rPr lang="fr-FR" sz="1400" dirty="0"/>
            </a:br>
            <a:r>
              <a:rPr lang="fr-FR" sz="1400" dirty="0"/>
              <a:t>Le roi s'est rendu au trône avec le dernier garçon et dit : "Je vous ai tous donné des graines bouillies et une graine bouillie ne peux pas germer. Si un roi doit avoir une qualité, elle doit être l'honnêteté et je vous déclare que ce garçon dont les graines n'ont pas germées a réussi au test" </a:t>
            </a:r>
            <a:br>
              <a:rPr lang="fr-FR" sz="1200" dirty="0"/>
            </a:br>
            <a:br>
              <a:rPr lang="fr-FR" sz="900" dirty="0"/>
            </a:br>
            <a:endParaRPr lang="fr-FR" sz="900" dirty="0"/>
          </a:p>
        </p:txBody>
      </p:sp>
    </p:spTree>
    <p:extLst>
      <p:ext uri="{BB962C8B-B14F-4D97-AF65-F5344CB8AC3E}">
        <p14:creationId xmlns:p14="http://schemas.microsoft.com/office/powerpoint/2010/main" val="110083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dirty="0"/>
              <a:t>L’intégrité</a:t>
            </a:r>
          </a:p>
        </p:txBody>
      </p:sp>
      <p:sp>
        <p:nvSpPr>
          <p:cNvPr id="3" name="Espace réservé du contenu 2"/>
          <p:cNvSpPr>
            <a:spLocks noGrp="1"/>
          </p:cNvSpPr>
          <p:nvPr>
            <p:ph idx="1"/>
          </p:nvPr>
        </p:nvSpPr>
        <p:spPr>
          <a:xfrm>
            <a:off x="1691680" y="1600200"/>
            <a:ext cx="7344816" cy="5257800"/>
          </a:xfrm>
        </p:spPr>
        <p:txBody>
          <a:bodyPr>
            <a:normAutofit fontScale="62500" lnSpcReduction="20000"/>
          </a:bodyPr>
          <a:lstStyle/>
          <a:p>
            <a:pPr marL="457200" indent="-457200">
              <a:buFont typeface="Arial" panose="020B0604020202020204" pitchFamily="34" charset="0"/>
              <a:buChar char="•"/>
            </a:pPr>
            <a:r>
              <a:rPr lang="fr-FR" sz="2400" b="1" dirty="0">
                <a:solidFill>
                  <a:srgbClr val="0070C0"/>
                </a:solidFill>
              </a:rPr>
              <a:t>Intégrité individuelle </a:t>
            </a:r>
          </a:p>
          <a:p>
            <a:pPr marL="457200" indent="-457200">
              <a:buFont typeface="Arial" panose="020B0604020202020204" pitchFamily="34" charset="0"/>
              <a:buChar char="•"/>
            </a:pPr>
            <a:r>
              <a:rPr lang="fr-FR" sz="2400" b="1" dirty="0">
                <a:solidFill>
                  <a:srgbClr val="0070C0"/>
                </a:solidFill>
              </a:rPr>
              <a:t>Intégrité collective /en société</a:t>
            </a:r>
          </a:p>
          <a:p>
            <a:pPr marL="457200" indent="-457200">
              <a:buFont typeface="Arial" panose="020B0604020202020204" pitchFamily="34" charset="0"/>
              <a:buChar char="•"/>
            </a:pPr>
            <a:r>
              <a:rPr lang="fr-FR" sz="2400" b="1" dirty="0">
                <a:solidFill>
                  <a:srgbClr val="0070C0"/>
                </a:solidFill>
              </a:rPr>
              <a:t>L’intégrité publique </a:t>
            </a:r>
          </a:p>
          <a:p>
            <a:pPr marL="0" indent="0">
              <a:buNone/>
            </a:pPr>
            <a:endParaRPr lang="fr-FR" sz="2400" dirty="0"/>
          </a:p>
          <a:p>
            <a:r>
              <a:rPr lang="fr-FR" sz="3200" b="1" dirty="0" err="1">
                <a:solidFill>
                  <a:srgbClr val="FF0000"/>
                </a:solidFill>
              </a:rPr>
              <a:t>Intégre</a:t>
            </a:r>
            <a:r>
              <a:rPr lang="fr-FR" sz="3200" dirty="0"/>
              <a:t>: </a:t>
            </a:r>
            <a:r>
              <a:rPr lang="fr-FR" sz="3400" dirty="0"/>
              <a:t>Le mot « intégrité » a une signification technique et morale : </a:t>
            </a:r>
          </a:p>
          <a:p>
            <a:r>
              <a:rPr lang="fr-FR" sz="3400" dirty="0"/>
              <a:t>Au sens technique, si l’on dit que « la coque • de ce navire est intègre », cela signifie que le système entier fonctionne correctement : il n’y a pas de fuite dans la couche externe du navire, et tous les systèmes soutenant et faisant partie de cette coque fonctionnent correctement. </a:t>
            </a:r>
          </a:p>
          <a:p>
            <a:r>
              <a:rPr lang="fr-FR" sz="3400" dirty="0"/>
              <a:t>Au sens moral, le terme signifie que le travail • est effectué de manière honnête et qu’il n’y a pas de corruption.</a:t>
            </a:r>
            <a:r>
              <a:rPr lang="fr-FR" sz="2600" dirty="0"/>
              <a:t> </a:t>
            </a:r>
          </a:p>
          <a:p>
            <a:r>
              <a:rPr lang="fr-FR" sz="3200" b="1" dirty="0"/>
              <a:t>L'intégrité</a:t>
            </a:r>
            <a:r>
              <a:rPr lang="fr-FR" sz="3200" dirty="0"/>
              <a:t> est définie comme le strict respect des valeurs et principes moraux ( CHAMBERS</a:t>
            </a:r>
            <a:r>
              <a:rPr lang="fr-FR" sz="3800" dirty="0"/>
              <a:t>)</a:t>
            </a:r>
          </a:p>
          <a:p>
            <a:pPr marL="0" indent="0">
              <a:buNone/>
            </a:pPr>
            <a:endParaRPr lang="fr-FR" sz="1800" dirty="0"/>
          </a:p>
        </p:txBody>
      </p:sp>
      <p:sp>
        <p:nvSpPr>
          <p:cNvPr id="4" name="Rectangle 3">
            <a:hlinkClick r:id="rId2" action="ppaction://hlinksldjump"/>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7" name="Rectangle 6">
            <a:hlinkClick r:id="rId5"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extLst>
              <a:ext uri="{FF2B5EF4-FFF2-40B4-BE49-F238E27FC236}">
                <a16:creationId xmlns:a16="http://schemas.microsoft.com/office/drawing/2014/main" id="{7032FE38-6C81-C04C-927C-A971B7CF772E}"/>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2/13</a:t>
            </a:r>
          </a:p>
        </p:txBody>
      </p:sp>
      <p:sp>
        <p:nvSpPr>
          <p:cNvPr id="12" name="Rectangle 11">
            <a:hlinkClick r:id="rId7" action="ppaction://hlinksldjump"/>
            <a:extLst>
              <a:ext uri="{FF2B5EF4-FFF2-40B4-BE49-F238E27FC236}">
                <a16:creationId xmlns:a16="http://schemas.microsoft.com/office/drawing/2014/main" id="{3CE09F88-F41A-CC4C-AC2A-E9AA6E852430}"/>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7823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L’intégrité</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80" y="1600200"/>
            <a:ext cx="7200800" cy="5069160"/>
          </a:xfrm>
        </p:spPr>
        <p:txBody>
          <a:bodyPr>
            <a:normAutofit/>
          </a:bodyPr>
          <a:lstStyle/>
          <a:p>
            <a:r>
              <a:rPr lang="fr-FR" sz="2000" b="1" dirty="0"/>
              <a:t>Auto-intégration</a:t>
            </a:r>
            <a:r>
              <a:rPr lang="fr-FR" sz="2000" dirty="0"/>
              <a:t> : capacité des individus à intégrer divers aspects de leur propre personnalité dans un ensemble harmonieux, </a:t>
            </a:r>
          </a:p>
          <a:p>
            <a:r>
              <a:rPr lang="fr-FR" sz="2000" b="1" dirty="0"/>
              <a:t>Vision identitaire: </a:t>
            </a:r>
            <a:r>
              <a:rPr lang="fr-FR" sz="2000" dirty="0"/>
              <a:t>manière dont les individus s'engagent sur les choses auxquelles ils s'identifient profondément</a:t>
            </a:r>
          </a:p>
          <a:p>
            <a:r>
              <a:rPr lang="fr-FR" sz="2000" b="1" dirty="0" err="1"/>
              <a:t>Auto-constitution</a:t>
            </a:r>
            <a:r>
              <a:rPr lang="fr-FR" sz="2000" dirty="0"/>
              <a:t>: actions qui peuvent être approuvées par soi-même au moment d'agir ainsi que par un soi futur. </a:t>
            </a:r>
          </a:p>
          <a:p>
            <a:r>
              <a:rPr lang="fr-FR" sz="2000" b="1" dirty="0"/>
              <a:t>Défense de quelque chose: </a:t>
            </a:r>
            <a:r>
              <a:rPr lang="fr-FR" sz="2000" dirty="0"/>
              <a:t>implique d'émettre des jugements mais exige également le respect des jugements d'autrui</a:t>
            </a:r>
          </a:p>
          <a:p>
            <a:r>
              <a:rPr lang="fr-FR" sz="2000" b="1" dirty="0"/>
              <a:t>but moral</a:t>
            </a:r>
            <a:r>
              <a:rPr lang="fr-FR" sz="2000" dirty="0"/>
              <a:t>: engagement ou d'intention claire de vivre une vie morale. </a:t>
            </a:r>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3/13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3" name="Rectangle 12">
            <a:hlinkClick r:id="rId7" action="ppaction://hlinksldjump"/>
            <a:extLst>
              <a:ext uri="{FF2B5EF4-FFF2-40B4-BE49-F238E27FC236}">
                <a16:creationId xmlns:a16="http://schemas.microsoft.com/office/drawing/2014/main" id="{BC6C300D-413D-A945-95A2-DFBEB675DA42}"/>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42038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L’intégrité</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80" y="1600200"/>
            <a:ext cx="7200800" cy="5069160"/>
          </a:xfrm>
        </p:spPr>
        <p:txBody>
          <a:bodyPr>
            <a:normAutofit lnSpcReduction="10000"/>
          </a:bodyPr>
          <a:lstStyle/>
          <a:p>
            <a:r>
              <a:rPr lang="fr-FR" sz="2800" b="1" dirty="0"/>
              <a:t>L’intégrité publique </a:t>
            </a:r>
            <a:r>
              <a:rPr lang="fr-FR" sz="2800" dirty="0"/>
              <a:t>. Elle fait référence à l'utilisation des pouvoirs et des ressources confiés au secteur public de manière efficace, honnête et à des fins publiques. D'autres normes éthiques connexes que le secteur public sont:</a:t>
            </a:r>
          </a:p>
          <a:p>
            <a:r>
              <a:rPr lang="fr-FR" sz="3200" b="1" dirty="0">
                <a:solidFill>
                  <a:srgbClr val="FF0000"/>
                </a:solidFill>
              </a:rPr>
              <a:t>La transparence, </a:t>
            </a:r>
          </a:p>
          <a:p>
            <a:r>
              <a:rPr lang="fr-FR" sz="3200" b="1" dirty="0">
                <a:solidFill>
                  <a:srgbClr val="FF0000"/>
                </a:solidFill>
              </a:rPr>
              <a:t>la responsabilité, </a:t>
            </a:r>
          </a:p>
          <a:p>
            <a:r>
              <a:rPr lang="fr-FR" sz="3200" b="1" dirty="0">
                <a:solidFill>
                  <a:srgbClr val="FF0000"/>
                </a:solidFill>
              </a:rPr>
              <a:t>l'efficacité </a:t>
            </a:r>
          </a:p>
          <a:p>
            <a:r>
              <a:rPr lang="fr-FR" sz="3200" b="1" dirty="0">
                <a:solidFill>
                  <a:srgbClr val="FF0000"/>
                </a:solidFill>
              </a:rPr>
              <a:t>Et la compétence.</a:t>
            </a:r>
          </a:p>
          <a:p>
            <a:endParaRPr lang="fr-FR" sz="20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4/13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3" name="Rectangle 12">
            <a:hlinkClick r:id="rId7" action="ppaction://hlinksldjump"/>
            <a:extLst>
              <a:ext uri="{FF2B5EF4-FFF2-40B4-BE49-F238E27FC236}">
                <a16:creationId xmlns:a16="http://schemas.microsoft.com/office/drawing/2014/main" id="{BC6C300D-413D-A945-95A2-DFBEB675DA42}"/>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222841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L’intégrité</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80" y="1600200"/>
            <a:ext cx="7200800" cy="5069160"/>
          </a:xfrm>
        </p:spPr>
        <p:txBody>
          <a:bodyPr>
            <a:normAutofit/>
          </a:bodyPr>
          <a:lstStyle/>
          <a:p>
            <a:r>
              <a:rPr lang="fr-FR" sz="2000" b="1" dirty="0"/>
              <a:t>L’intégrité publique </a:t>
            </a:r>
          </a:p>
          <a:p>
            <a:r>
              <a:rPr lang="fr-FR" sz="2000" dirty="0"/>
              <a:t>Les instruments de management de l’intégrité publique</a:t>
            </a:r>
          </a:p>
          <a:p>
            <a:pPr lvl="1"/>
            <a:r>
              <a:rPr lang="fr-FR" sz="1600" dirty="0"/>
              <a:t> des audits, </a:t>
            </a:r>
          </a:p>
          <a:p>
            <a:pPr lvl="1"/>
            <a:r>
              <a:rPr lang="fr-FR" sz="1600" dirty="0"/>
              <a:t>des mécanismes de plaintes des usagers, </a:t>
            </a:r>
          </a:p>
          <a:p>
            <a:pPr lvl="1"/>
            <a:r>
              <a:rPr lang="fr-FR" sz="1600" dirty="0"/>
              <a:t>des lignes directes téléphone vert, </a:t>
            </a:r>
          </a:p>
          <a:p>
            <a:pPr lvl="1"/>
            <a:r>
              <a:rPr lang="fr-FR" sz="1600" dirty="0"/>
              <a:t>des instances et procédures disciplinaires, </a:t>
            </a:r>
          </a:p>
          <a:p>
            <a:pPr lvl="1"/>
            <a:r>
              <a:rPr lang="fr-FR" sz="1600" dirty="0"/>
              <a:t>des règles et procédures visant à réduire les possibilités de comportement contraire à l'éthique </a:t>
            </a:r>
            <a:r>
              <a:rPr lang="fr-FR" sz="1600" b="1" dirty="0">
                <a:solidFill>
                  <a:srgbClr val="FF0000"/>
                </a:solidFill>
              </a:rPr>
              <a:t>( code de conduite, code d’intégrité, code d’éthique, etc.)</a:t>
            </a:r>
          </a:p>
          <a:p>
            <a:pPr lvl="1"/>
            <a:r>
              <a:rPr lang="fr-FR" sz="1600" dirty="0"/>
              <a:t>des incitations pour encourager les individus à dénoncer un comportement contraire à l'éthique </a:t>
            </a:r>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5/13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3" name="Rectangle 12">
            <a:hlinkClick r:id="rId7" action="ppaction://hlinksldjump"/>
            <a:extLst>
              <a:ext uri="{FF2B5EF4-FFF2-40B4-BE49-F238E27FC236}">
                <a16:creationId xmlns:a16="http://schemas.microsoft.com/office/drawing/2014/main" id="{BC6C300D-413D-A945-95A2-DFBEB675DA42}"/>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827553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re 5"/>
          <p:cNvSpPr>
            <a:spLocks noGrp="1"/>
          </p:cNvSpPr>
          <p:nvPr>
            <p:ph type="ctrTitle"/>
          </p:nvPr>
        </p:nvSpPr>
        <p:spPr>
          <a:xfrm>
            <a:off x="467544" y="908720"/>
            <a:ext cx="8424936" cy="2592288"/>
          </a:xfrm>
        </p:spPr>
        <p:txBody>
          <a:bodyPr>
            <a:noAutofit/>
          </a:bodyPr>
          <a:lstStyle/>
          <a:p>
            <a:r>
              <a:rPr lang="fr-FR" sz="3600" b="1" u="sng" dirty="0"/>
              <a:t>Séminaire</a:t>
            </a:r>
            <a:br>
              <a:rPr lang="fr-FR" sz="1600" dirty="0"/>
            </a:br>
            <a:r>
              <a:rPr lang="fr-FR" sz="3200" dirty="0"/>
              <a:t>« </a:t>
            </a:r>
            <a:r>
              <a:rPr lang="fr-FR" sz="900" b="1" dirty="0">
                <a:solidFill>
                  <a:schemeClr val="bg1">
                    <a:lumMod val="85000"/>
                  </a:schemeClr>
                </a:solidFill>
              </a:rPr>
              <a:t> </a:t>
            </a:r>
            <a:r>
              <a:rPr lang="fr-FR" sz="2800" b="1" i="1" dirty="0"/>
              <a:t>Lutte contre la Corruption, l’Ethique,</a:t>
            </a:r>
            <a:br>
              <a:rPr lang="fr-FR" sz="2800" dirty="0"/>
            </a:br>
            <a:r>
              <a:rPr lang="fr-FR" sz="2800" b="1" i="1" dirty="0"/>
              <a:t>la Coordination et la Cohésion des Equipes </a:t>
            </a:r>
            <a:br>
              <a:rPr lang="fr-FR" sz="4000" dirty="0"/>
            </a:br>
            <a:r>
              <a:rPr lang="fr-FR" sz="2800" b="1" i="1" dirty="0"/>
              <a:t>de Travail »</a:t>
            </a:r>
            <a:r>
              <a:rPr lang="fr-FR" sz="1600" dirty="0"/>
              <a:t> </a:t>
            </a:r>
            <a:r>
              <a:rPr lang="fr-FR" sz="900" dirty="0"/>
              <a:t> </a:t>
            </a:r>
            <a:r>
              <a:rPr lang="fr-FR" sz="900" b="1" dirty="0">
                <a:solidFill>
                  <a:schemeClr val="bg1">
                    <a:lumMod val="85000"/>
                  </a:schemeClr>
                </a:solidFill>
              </a:rPr>
              <a:t> </a:t>
            </a:r>
            <a:r>
              <a:rPr lang="fr-FR" sz="1600" b="1" dirty="0">
                <a:solidFill>
                  <a:schemeClr val="accent5">
                    <a:lumMod val="75000"/>
                  </a:schemeClr>
                </a:solidFill>
              </a:rPr>
              <a:t> </a:t>
            </a:r>
            <a:br>
              <a:rPr lang="fr-FR" sz="1600" b="1" dirty="0">
                <a:solidFill>
                  <a:schemeClr val="accent5">
                    <a:lumMod val="75000"/>
                  </a:schemeClr>
                </a:solidFill>
              </a:rPr>
            </a:br>
            <a:r>
              <a:rPr lang="fr-FR" sz="3200" i="1" dirty="0"/>
              <a:t>Destiné aux responsables publics </a:t>
            </a:r>
            <a:endParaRPr lang="fr-FR" sz="4800" dirty="0">
              <a:solidFill>
                <a:schemeClr val="accent5">
                  <a:lumMod val="75000"/>
                </a:schemeClr>
              </a:solidFill>
            </a:endParaRPr>
          </a:p>
        </p:txBody>
      </p:sp>
      <p:sp>
        <p:nvSpPr>
          <p:cNvPr id="7" name="Sous-titre 6"/>
          <p:cNvSpPr>
            <a:spLocks noGrp="1"/>
          </p:cNvSpPr>
          <p:nvPr>
            <p:ph type="subTitle" idx="1"/>
          </p:nvPr>
        </p:nvSpPr>
        <p:spPr>
          <a:xfrm>
            <a:off x="1408720" y="4149080"/>
            <a:ext cx="6400800" cy="720080"/>
          </a:xfrm>
        </p:spPr>
        <p:txBody>
          <a:bodyPr/>
          <a:lstStyle/>
          <a:p>
            <a:r>
              <a:rPr lang="fr-FR" b="1" dirty="0">
                <a:solidFill>
                  <a:schemeClr val="accent5"/>
                </a:solidFill>
              </a:rPr>
              <a:t>MODULE 4</a:t>
            </a:r>
          </a:p>
        </p:txBody>
      </p:sp>
      <p:sp>
        <p:nvSpPr>
          <p:cNvPr id="4" name="Sous-titre 2"/>
          <p:cNvSpPr txBox="1">
            <a:spLocks/>
          </p:cNvSpPr>
          <p:nvPr/>
        </p:nvSpPr>
        <p:spPr>
          <a:xfrm>
            <a:off x="2344053" y="5157192"/>
            <a:ext cx="6404411" cy="1700808"/>
          </a:xfrm>
          <a:prstGeom prst="rect">
            <a:avLst/>
          </a:prstGeom>
          <a:solidFill>
            <a:schemeClr val="accent1">
              <a:lumMod val="50000"/>
            </a:schemeClr>
          </a:solidFill>
        </p:spPr>
        <p:txBody>
          <a:bodyPr vert="horz" anchor="ctr">
            <a:normAutofit fontScale="62500" lnSpcReduction="20000"/>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fr-FR" sz="4500" b="1" i="1" dirty="0">
                <a:solidFill>
                  <a:schemeClr val="bg1"/>
                </a:solidFill>
              </a:rPr>
              <a:t>GOUVERNANCE DANS LA GESTION DE L’ADMINISTRATION PUBLIQUE</a:t>
            </a:r>
            <a:r>
              <a:rPr lang="fr-FR" sz="2400" i="1" dirty="0">
                <a:solidFill>
                  <a:schemeClr val="bg1"/>
                </a:solidFill>
              </a:rPr>
              <a:t> </a:t>
            </a:r>
            <a:r>
              <a:rPr lang="fr-FR" sz="2400" i="1" dirty="0"/>
              <a:t>: </a:t>
            </a:r>
          </a:p>
          <a:p>
            <a:pPr algn="ctr"/>
            <a:r>
              <a:rPr lang="fr-FR" sz="5400" i="1" dirty="0">
                <a:solidFill>
                  <a:schemeClr val="bg1"/>
                </a:solidFill>
              </a:rPr>
              <a:t>Intégrité et éthique des agents</a:t>
            </a:r>
            <a:r>
              <a:rPr lang="fr-FR" sz="5400" dirty="0">
                <a:solidFill>
                  <a:schemeClr val="bg1"/>
                </a:solidFill>
              </a:rPr>
              <a:t> </a:t>
            </a:r>
            <a:r>
              <a:rPr lang="fr-FR" sz="2400" b="1" dirty="0">
                <a:solidFill>
                  <a:schemeClr val="bg1"/>
                </a:solidFill>
              </a:rPr>
              <a:t> </a:t>
            </a:r>
          </a:p>
        </p:txBody>
      </p:sp>
      <p:sp>
        <p:nvSpPr>
          <p:cNvPr id="5" name="Rectangle 4"/>
          <p:cNvSpPr/>
          <p:nvPr/>
        </p:nvSpPr>
        <p:spPr>
          <a:xfrm>
            <a:off x="107505" y="5157192"/>
            <a:ext cx="2088232" cy="170080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Animé par</a:t>
            </a:r>
          </a:p>
          <a:p>
            <a:pPr algn="ctr"/>
            <a:r>
              <a:rPr lang="fr-FR" dirty="0"/>
              <a:t>Luc </a:t>
            </a:r>
            <a:r>
              <a:rPr lang="fr-FR" dirty="0" err="1"/>
              <a:t>Damiba</a:t>
            </a:r>
            <a:endParaRPr lang="fr-FR" dirty="0"/>
          </a:p>
          <a:p>
            <a:pPr algn="ctr"/>
            <a:r>
              <a:rPr lang="fr-FR" dirty="0"/>
              <a:t>Spécialiste Anti-corruption </a:t>
            </a:r>
          </a:p>
        </p:txBody>
      </p:sp>
    </p:spTree>
    <p:extLst>
      <p:ext uri="{BB962C8B-B14F-4D97-AF65-F5344CB8AC3E}">
        <p14:creationId xmlns:p14="http://schemas.microsoft.com/office/powerpoint/2010/main" val="4100058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L’intégrité</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80" y="1600200"/>
            <a:ext cx="7200800" cy="5069160"/>
          </a:xfrm>
        </p:spPr>
        <p:txBody>
          <a:bodyPr>
            <a:normAutofit/>
          </a:bodyPr>
          <a:lstStyle/>
          <a:p>
            <a:r>
              <a:rPr lang="fr-FR" sz="2000" b="1" dirty="0">
                <a:solidFill>
                  <a:srgbClr val="FF0000"/>
                </a:solidFill>
              </a:rPr>
              <a:t>L’intégrité publique </a:t>
            </a:r>
          </a:p>
          <a:p>
            <a:r>
              <a:rPr lang="fr-FR" sz="2000" b="1" dirty="0"/>
              <a:t>Les 5 valeurs de l’intégrité publique</a:t>
            </a:r>
          </a:p>
          <a:p>
            <a:r>
              <a:rPr lang="fr-FR" sz="1600" dirty="0"/>
              <a:t> </a:t>
            </a:r>
            <a:r>
              <a:rPr lang="fr-FR" sz="3600" dirty="0">
                <a:solidFill>
                  <a:srgbClr val="FF0000"/>
                </a:solidFill>
              </a:rPr>
              <a:t>Valeur 1 - Responsabilité </a:t>
            </a:r>
          </a:p>
          <a:p>
            <a:r>
              <a:rPr lang="fr-FR" sz="2800" b="1" dirty="0"/>
              <a:t>Principes d'action</a:t>
            </a:r>
            <a:r>
              <a:rPr lang="fr-FR" sz="2800" dirty="0"/>
              <a:t>: </a:t>
            </a:r>
          </a:p>
          <a:p>
            <a:pPr lvl="1"/>
            <a:r>
              <a:rPr lang="fr-FR" sz="2000" dirty="0"/>
              <a:t>Rejeter l'incompétence </a:t>
            </a:r>
          </a:p>
          <a:p>
            <a:pPr lvl="1"/>
            <a:r>
              <a:rPr lang="fr-FR" sz="2000" dirty="0"/>
              <a:t>Rechercher l'efficacité </a:t>
            </a:r>
          </a:p>
          <a:p>
            <a:pPr lvl="1"/>
            <a:r>
              <a:rPr lang="fr-FR" sz="2000" dirty="0"/>
              <a:t>Rechercher l'efficacité </a:t>
            </a:r>
          </a:p>
          <a:p>
            <a:pPr lvl="1"/>
            <a:r>
              <a:rPr lang="fr-FR" sz="2000" dirty="0"/>
              <a:t>Assumer la responsabilité de ce qui est fait et comment</a:t>
            </a:r>
          </a:p>
          <a:p>
            <a:pPr lvl="1"/>
            <a:r>
              <a:rPr lang="fr-FR" sz="2000" dirty="0"/>
              <a:t> Faciliter la transparence </a:t>
            </a:r>
          </a:p>
          <a:p>
            <a:pPr lvl="1"/>
            <a:r>
              <a:rPr lang="fr-FR" sz="2000" dirty="0"/>
              <a:t>Écouter et être réactif</a:t>
            </a:r>
            <a:endParaRPr lang="fr-FR" sz="12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6/13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3" name="Rectangle 12">
            <a:hlinkClick r:id="rId7" action="ppaction://hlinksldjump"/>
            <a:extLst>
              <a:ext uri="{FF2B5EF4-FFF2-40B4-BE49-F238E27FC236}">
                <a16:creationId xmlns:a16="http://schemas.microsoft.com/office/drawing/2014/main" id="{BC6C300D-413D-A945-95A2-DFBEB675DA42}"/>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064213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L’intégrité</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80" y="1600200"/>
            <a:ext cx="7200800" cy="5069160"/>
          </a:xfrm>
        </p:spPr>
        <p:txBody>
          <a:bodyPr>
            <a:normAutofit/>
          </a:bodyPr>
          <a:lstStyle/>
          <a:p>
            <a:r>
              <a:rPr lang="fr-FR" sz="2000" b="1" dirty="0">
                <a:solidFill>
                  <a:srgbClr val="FF0000"/>
                </a:solidFill>
              </a:rPr>
              <a:t>L’intégrité publique </a:t>
            </a:r>
          </a:p>
          <a:p>
            <a:r>
              <a:rPr lang="fr-FR" sz="2000" b="1" dirty="0"/>
              <a:t>Les 5 valeurs de l’intégrité publique</a:t>
            </a:r>
          </a:p>
          <a:p>
            <a:r>
              <a:rPr lang="fr-FR" sz="1600" dirty="0"/>
              <a:t> </a:t>
            </a:r>
            <a:r>
              <a:rPr lang="fr-FR" sz="3600" dirty="0">
                <a:solidFill>
                  <a:srgbClr val="FF0000"/>
                </a:solidFill>
              </a:rPr>
              <a:t>Valeur 2 - Impartialité </a:t>
            </a:r>
          </a:p>
          <a:p>
            <a:r>
              <a:rPr lang="fr-FR" sz="2800" b="1" dirty="0"/>
              <a:t>Principes d'action</a:t>
            </a:r>
            <a:r>
              <a:rPr lang="fr-FR" sz="2800" dirty="0"/>
              <a:t>: </a:t>
            </a:r>
          </a:p>
          <a:p>
            <a:pPr lvl="1"/>
            <a:r>
              <a:rPr lang="fr-FR" sz="2000" dirty="0"/>
              <a:t>Éviter les conflits d'intérêts </a:t>
            </a:r>
          </a:p>
          <a:p>
            <a:pPr lvl="1"/>
            <a:r>
              <a:rPr lang="fr-FR" sz="2000" dirty="0"/>
              <a:t>Rechercher l'inclusion </a:t>
            </a:r>
          </a:p>
          <a:p>
            <a:pPr lvl="1"/>
            <a:r>
              <a:rPr lang="fr-FR" sz="2000" dirty="0"/>
              <a:t>Etre objectif </a:t>
            </a:r>
          </a:p>
          <a:p>
            <a:pPr lvl="1"/>
            <a:r>
              <a:rPr lang="fr-FR" sz="2000" dirty="0"/>
              <a:t>Poursuivre l'intérêt public</a:t>
            </a:r>
            <a:endParaRPr lang="fr-FR" sz="1200" dirty="0"/>
          </a:p>
        </p:txBody>
      </p:sp>
      <p:sp>
        <p:nvSpPr>
          <p:cNvPr id="4" name="Rectangle 3">
            <a:extLst>
              <a:ext uri="{FF2B5EF4-FFF2-40B4-BE49-F238E27FC236}">
                <a16:creationId xmlns:a16="http://schemas.microsoft.com/office/drawing/2014/main" id="{F9C6663A-7FC8-7F47-A5F3-2B26A1ABBD5F}"/>
              </a:ext>
            </a:extLst>
          </p:cNvPr>
          <p:cNvSpPr/>
          <p:nvPr/>
        </p:nvSpPr>
        <p:spPr>
          <a:xfrm>
            <a:off x="220178"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7/13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3" name="Rectangle 12">
            <a:hlinkClick r:id="rId7" action="ppaction://hlinksldjump"/>
            <a:extLst>
              <a:ext uri="{FF2B5EF4-FFF2-40B4-BE49-F238E27FC236}">
                <a16:creationId xmlns:a16="http://schemas.microsoft.com/office/drawing/2014/main" id="{BC6C300D-413D-A945-95A2-DFBEB675DA42}"/>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735939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L’intégrité</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80" y="1600200"/>
            <a:ext cx="7200800" cy="5069160"/>
          </a:xfrm>
        </p:spPr>
        <p:txBody>
          <a:bodyPr>
            <a:normAutofit/>
          </a:bodyPr>
          <a:lstStyle/>
          <a:p>
            <a:r>
              <a:rPr lang="fr-FR" sz="2000" b="1" dirty="0">
                <a:solidFill>
                  <a:srgbClr val="FF0000"/>
                </a:solidFill>
              </a:rPr>
              <a:t>L’intégrité publique </a:t>
            </a:r>
          </a:p>
          <a:p>
            <a:r>
              <a:rPr lang="fr-FR" sz="2000" b="1" dirty="0"/>
              <a:t>Les 5 valeurs de l’intégrité publique</a:t>
            </a:r>
          </a:p>
          <a:p>
            <a:r>
              <a:rPr lang="fr-FR" sz="1600" dirty="0"/>
              <a:t> </a:t>
            </a:r>
            <a:r>
              <a:rPr lang="fr-FR" sz="3600" dirty="0">
                <a:solidFill>
                  <a:srgbClr val="FF0000"/>
                </a:solidFill>
              </a:rPr>
              <a:t>Valeur 3 - Justice et équité  </a:t>
            </a:r>
          </a:p>
          <a:p>
            <a:r>
              <a:rPr lang="fr-FR" sz="2800" b="1" dirty="0"/>
              <a:t>Principes d'action</a:t>
            </a:r>
            <a:r>
              <a:rPr lang="fr-FR" sz="2800" dirty="0"/>
              <a:t>: </a:t>
            </a:r>
          </a:p>
          <a:p>
            <a:r>
              <a:rPr lang="fr-FR" dirty="0"/>
              <a:t>Se conformer à la loi </a:t>
            </a:r>
          </a:p>
          <a:p>
            <a:r>
              <a:rPr lang="fr-FR" dirty="0"/>
              <a:t>Demander une procédurale judiciaire et matérielle </a:t>
            </a:r>
          </a:p>
          <a:p>
            <a:r>
              <a:rPr lang="fr-FR" dirty="0"/>
              <a:t>Rechercher une répartition équitable des avantages publics</a:t>
            </a:r>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8/13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3" name="Rectangle 12">
            <a:hlinkClick r:id="rId7" action="ppaction://hlinksldjump"/>
            <a:extLst>
              <a:ext uri="{FF2B5EF4-FFF2-40B4-BE49-F238E27FC236}">
                <a16:creationId xmlns:a16="http://schemas.microsoft.com/office/drawing/2014/main" id="{BC6C300D-413D-A945-95A2-DFBEB675DA42}"/>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2116987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L’intégrité</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80" y="1600200"/>
            <a:ext cx="7200800" cy="5069160"/>
          </a:xfrm>
        </p:spPr>
        <p:txBody>
          <a:bodyPr>
            <a:normAutofit/>
          </a:bodyPr>
          <a:lstStyle/>
          <a:p>
            <a:r>
              <a:rPr lang="fr-FR" sz="2000" b="1" dirty="0">
                <a:solidFill>
                  <a:srgbClr val="FF0000"/>
                </a:solidFill>
              </a:rPr>
              <a:t>L’intégrité publique </a:t>
            </a:r>
          </a:p>
          <a:p>
            <a:r>
              <a:rPr lang="fr-FR" sz="2000" b="1" dirty="0"/>
              <a:t>Les 5 valeurs de l’intégrité publique</a:t>
            </a:r>
          </a:p>
          <a:p>
            <a:r>
              <a:rPr lang="fr-FR" sz="1600" dirty="0"/>
              <a:t> </a:t>
            </a:r>
            <a:r>
              <a:rPr lang="fr-FR" sz="3600" dirty="0">
                <a:solidFill>
                  <a:srgbClr val="FF0000"/>
                </a:solidFill>
              </a:rPr>
              <a:t>Valeur 4 - Éviter de faire du mal</a:t>
            </a:r>
          </a:p>
          <a:p>
            <a:r>
              <a:rPr lang="fr-FR" sz="2800" b="1" dirty="0"/>
              <a:t>Principes d'action</a:t>
            </a:r>
            <a:r>
              <a:rPr lang="fr-FR" sz="2800" dirty="0"/>
              <a:t>: </a:t>
            </a:r>
          </a:p>
          <a:p>
            <a:pPr lvl="1"/>
            <a:r>
              <a:rPr lang="fr-FR" dirty="0"/>
              <a:t>Fournir un remède ou un soulagement </a:t>
            </a:r>
          </a:p>
          <a:p>
            <a:pPr lvl="1"/>
            <a:r>
              <a:rPr lang="fr-FR" dirty="0"/>
              <a:t>Utiliser votre imaginaire moral</a:t>
            </a:r>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9/13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3" name="Rectangle 12">
            <a:hlinkClick r:id="rId7" action="ppaction://hlinksldjump"/>
            <a:extLst>
              <a:ext uri="{FF2B5EF4-FFF2-40B4-BE49-F238E27FC236}">
                <a16:creationId xmlns:a16="http://schemas.microsoft.com/office/drawing/2014/main" id="{BC6C300D-413D-A945-95A2-DFBEB675DA42}"/>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210852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L’intégrité</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80" y="1600200"/>
            <a:ext cx="7200800" cy="5069160"/>
          </a:xfrm>
        </p:spPr>
        <p:txBody>
          <a:bodyPr>
            <a:normAutofit/>
          </a:bodyPr>
          <a:lstStyle/>
          <a:p>
            <a:r>
              <a:rPr lang="fr-FR" sz="2000" b="1" dirty="0">
                <a:solidFill>
                  <a:srgbClr val="FF0000"/>
                </a:solidFill>
              </a:rPr>
              <a:t>L’intégrité publique </a:t>
            </a:r>
          </a:p>
          <a:p>
            <a:r>
              <a:rPr lang="fr-FR" sz="2000" b="1" dirty="0"/>
              <a:t>Les 5 valeurs de l’intégrité publique</a:t>
            </a:r>
          </a:p>
          <a:p>
            <a:r>
              <a:rPr lang="fr-FR" sz="1600" dirty="0"/>
              <a:t> </a:t>
            </a:r>
            <a:r>
              <a:rPr lang="fr-FR" sz="3600" dirty="0">
                <a:solidFill>
                  <a:srgbClr val="FF0000"/>
                </a:solidFill>
              </a:rPr>
              <a:t>Valeur 5 - </a:t>
            </a:r>
            <a:r>
              <a:rPr lang="fr-FR" sz="3600" dirty="0"/>
              <a:t>Faire le bien</a:t>
            </a:r>
            <a:endParaRPr lang="fr-FR" sz="3600" dirty="0">
              <a:solidFill>
                <a:srgbClr val="FF0000"/>
              </a:solidFill>
            </a:endParaRPr>
          </a:p>
          <a:p>
            <a:r>
              <a:rPr lang="fr-FR" sz="2800" b="1" dirty="0"/>
              <a:t>Principes d'action</a:t>
            </a:r>
            <a:r>
              <a:rPr lang="fr-FR" sz="2800" dirty="0"/>
              <a:t>: </a:t>
            </a:r>
          </a:p>
          <a:p>
            <a:pPr lvl="1"/>
            <a:r>
              <a:rPr lang="fr-FR" dirty="0"/>
              <a:t>Faites preuve d'empathie</a:t>
            </a:r>
          </a:p>
          <a:p>
            <a:pPr lvl="1"/>
            <a:r>
              <a:rPr lang="fr-FR" dirty="0"/>
              <a:t>Donner une aide affirmative</a:t>
            </a:r>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10/13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3" name="Rectangle 12">
            <a:hlinkClick r:id="rId7" action="ppaction://hlinksldjump"/>
            <a:extLst>
              <a:ext uri="{FF2B5EF4-FFF2-40B4-BE49-F238E27FC236}">
                <a16:creationId xmlns:a16="http://schemas.microsoft.com/office/drawing/2014/main" id="{BC6C300D-413D-A945-95A2-DFBEB675DA42}"/>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134888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L’intégrité</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80" y="1600200"/>
            <a:ext cx="7200800" cy="5069160"/>
          </a:xfrm>
        </p:spPr>
        <p:txBody>
          <a:bodyPr>
            <a:normAutofit/>
          </a:bodyPr>
          <a:lstStyle/>
          <a:p>
            <a:r>
              <a:rPr lang="fr-FR" sz="2000" b="1" dirty="0"/>
              <a:t>La </a:t>
            </a:r>
            <a:r>
              <a:rPr lang="fr-FR" sz="2000" b="1" dirty="0" err="1"/>
              <a:t>rédévabilité</a:t>
            </a:r>
            <a:r>
              <a:rPr lang="fr-FR" sz="2000" b="1" dirty="0"/>
              <a:t> </a:t>
            </a:r>
            <a:r>
              <a:rPr lang="fr-FR" sz="2000" dirty="0"/>
              <a:t>vis- à- vis de soi-même et de ses engagements avec les autres «  la parole donnée, etc.)</a:t>
            </a:r>
          </a:p>
          <a:p>
            <a:r>
              <a:rPr lang="fr-FR" sz="2000" b="1" dirty="0"/>
              <a:t>La compétence</a:t>
            </a:r>
            <a:endParaRPr lang="fr-FR" sz="2000" dirty="0"/>
          </a:p>
          <a:p>
            <a:r>
              <a:rPr lang="fr-FR" sz="2000" b="1" dirty="0"/>
              <a:t>Conduite éthique</a:t>
            </a:r>
            <a:endParaRPr lang="fr-FR" sz="2000" dirty="0"/>
          </a:p>
          <a:p>
            <a:r>
              <a:rPr lang="fr-FR" sz="2000" b="1" dirty="0"/>
              <a:t>Contrôle de la corruption</a:t>
            </a:r>
            <a:r>
              <a:rPr lang="fr-FR" sz="2000" dirty="0"/>
              <a:t>, ou sans  corruption</a:t>
            </a:r>
            <a:endParaRPr lang="fr-FR" sz="2000" b="1" dirty="0"/>
          </a:p>
          <a:p>
            <a:r>
              <a:rPr lang="fr-FR" sz="3200" b="1" dirty="0">
                <a:solidFill>
                  <a:srgbClr val="FF0000"/>
                </a:solidFill>
              </a:rPr>
              <a:t>Intégrité: I= a(A,C,E) - C</a:t>
            </a:r>
          </a:p>
          <a:p>
            <a:r>
              <a:rPr lang="fr-FR" sz="2000" b="1" dirty="0"/>
              <a:t>Intégrité</a:t>
            </a:r>
            <a:r>
              <a:rPr lang="fr-FR" sz="2000" dirty="0"/>
              <a:t>: alignement de la redevabilité sur la compétence avec une conduite éthique , et moins de corruption</a:t>
            </a:r>
          </a:p>
          <a:p>
            <a:endParaRPr lang="fr-FR" sz="20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11/13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3" name="Rectangle 12">
            <a:hlinkClick r:id="rId7" action="ppaction://hlinksldjump"/>
            <a:extLst>
              <a:ext uri="{FF2B5EF4-FFF2-40B4-BE49-F238E27FC236}">
                <a16:creationId xmlns:a16="http://schemas.microsoft.com/office/drawing/2014/main" id="{BC6C300D-413D-A945-95A2-DFBEB675DA42}"/>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216919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L’intégrité </a:t>
            </a:r>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12/13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4" name="Rectangle 13">
            <a:hlinkClick r:id="rId7" action="ppaction://hlinksldjump"/>
            <a:extLst>
              <a:ext uri="{FF2B5EF4-FFF2-40B4-BE49-F238E27FC236}">
                <a16:creationId xmlns:a16="http://schemas.microsoft.com/office/drawing/2014/main" id="{EBCBA2B6-D3D9-7E4D-8176-811DBE3CC4F1}"/>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pic>
        <p:nvPicPr>
          <p:cNvPr id="15" name="Picture 6" descr="Pilliers">
            <a:extLst>
              <a:ext uri="{FF2B5EF4-FFF2-40B4-BE49-F238E27FC236}">
                <a16:creationId xmlns:a16="http://schemas.microsoft.com/office/drawing/2014/main" id="{15610FC9-31A4-8246-A05E-A5C76E791B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417638"/>
            <a:ext cx="8839200" cy="504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333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a:xfrm>
            <a:off x="1835696" y="274638"/>
            <a:ext cx="7200800" cy="1143000"/>
          </a:xfrm>
        </p:spPr>
        <p:txBody>
          <a:bodyPr/>
          <a:lstStyle/>
          <a:p>
            <a:r>
              <a:rPr lang="fr-FR" dirty="0"/>
              <a:t>L’intégrité</a:t>
            </a:r>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13/13</a:t>
            </a:r>
          </a:p>
        </p:txBody>
      </p:sp>
      <p:grpSp>
        <p:nvGrpSpPr>
          <p:cNvPr id="15" name="Group 3">
            <a:extLst>
              <a:ext uri="{FF2B5EF4-FFF2-40B4-BE49-F238E27FC236}">
                <a16:creationId xmlns:a16="http://schemas.microsoft.com/office/drawing/2014/main" id="{4CE49C0D-0980-4F4C-AB17-CEFC6C166FE4}"/>
              </a:ext>
            </a:extLst>
          </p:cNvPr>
          <p:cNvGrpSpPr>
            <a:grpSpLocks/>
          </p:cNvGrpSpPr>
          <p:nvPr/>
        </p:nvGrpSpPr>
        <p:grpSpPr bwMode="auto">
          <a:xfrm>
            <a:off x="152400" y="1916832"/>
            <a:ext cx="8991600" cy="5180012"/>
            <a:chOff x="96" y="432"/>
            <a:chExt cx="5675" cy="3662"/>
          </a:xfrm>
        </p:grpSpPr>
        <p:grpSp>
          <p:nvGrpSpPr>
            <p:cNvPr id="16" name="Group 4">
              <a:extLst>
                <a:ext uri="{FF2B5EF4-FFF2-40B4-BE49-F238E27FC236}">
                  <a16:creationId xmlns:a16="http://schemas.microsoft.com/office/drawing/2014/main" id="{06C68046-834F-194A-9098-DECCC6B11E42}"/>
                </a:ext>
              </a:extLst>
            </p:cNvPr>
            <p:cNvGrpSpPr>
              <a:grpSpLocks/>
            </p:cNvGrpSpPr>
            <p:nvPr/>
          </p:nvGrpSpPr>
          <p:grpSpPr bwMode="auto">
            <a:xfrm rot="808790">
              <a:off x="4594" y="2303"/>
              <a:ext cx="370" cy="1220"/>
              <a:chOff x="4608" y="2347"/>
              <a:chExt cx="370" cy="1220"/>
            </a:xfrm>
          </p:grpSpPr>
          <p:sp>
            <p:nvSpPr>
              <p:cNvPr id="117" name="Rectangle 5">
                <a:extLst>
                  <a:ext uri="{FF2B5EF4-FFF2-40B4-BE49-F238E27FC236}">
                    <a16:creationId xmlns:a16="http://schemas.microsoft.com/office/drawing/2014/main" id="{17471B8A-FB83-1B4C-B6D0-33E528BE1A35}"/>
                  </a:ext>
                </a:extLst>
              </p:cNvPr>
              <p:cNvSpPr>
                <a:spLocks noChangeArrowheads="1"/>
              </p:cNvSpPr>
              <p:nvPr/>
            </p:nvSpPr>
            <p:spPr bwMode="auto">
              <a:xfrm>
                <a:off x="4608" y="2400"/>
                <a:ext cx="288" cy="1167"/>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118" name="Text Box 6">
                <a:extLst>
                  <a:ext uri="{FF2B5EF4-FFF2-40B4-BE49-F238E27FC236}">
                    <a16:creationId xmlns:a16="http://schemas.microsoft.com/office/drawing/2014/main" id="{26FC8BC5-C9A6-5345-958C-D6CB92E5587A}"/>
                  </a:ext>
                </a:extLst>
              </p:cNvPr>
              <p:cNvSpPr txBox="1">
                <a:spLocks noChangeArrowheads="1"/>
              </p:cNvSpPr>
              <p:nvPr/>
            </p:nvSpPr>
            <p:spPr bwMode="auto">
              <a:xfrm rot="-5400000">
                <a:off x="4323" y="2726"/>
                <a:ext cx="878" cy="218"/>
              </a:xfrm>
              <a:prstGeom prst="rect">
                <a:avLst/>
              </a:prstGeom>
              <a:solidFill>
                <a:srgbClr val="033D77"/>
              </a:solidFill>
              <a:ln w="9525">
                <a:solidFill>
                  <a:srgbClr val="033D77"/>
                </a:solidFill>
                <a:miter lim="800000"/>
                <a:headEnd/>
                <a:tailEnd/>
              </a:ln>
            </p:spPr>
            <p:txBody>
              <a:bodyPr>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600" b="1">
                    <a:solidFill>
                      <a:schemeClr val="bg1"/>
                    </a:solidFill>
                    <a:latin typeface="HandelGothic BT" pitchFamily="82" charset="0"/>
                  </a:rPr>
                  <a:t>PRIVATE</a:t>
                </a:r>
              </a:p>
            </p:txBody>
          </p:sp>
          <p:sp>
            <p:nvSpPr>
              <p:cNvPr id="119" name="Freeform 7">
                <a:extLst>
                  <a:ext uri="{FF2B5EF4-FFF2-40B4-BE49-F238E27FC236}">
                    <a16:creationId xmlns:a16="http://schemas.microsoft.com/office/drawing/2014/main" id="{580956B2-62DF-7845-9253-D1D4CF897CE2}"/>
                  </a:ext>
                </a:extLst>
              </p:cNvPr>
              <p:cNvSpPr>
                <a:spLocks/>
              </p:cNvSpPr>
              <p:nvPr/>
            </p:nvSpPr>
            <p:spPr bwMode="auto">
              <a:xfrm>
                <a:off x="4706" y="2347"/>
                <a:ext cx="272" cy="31"/>
              </a:xfrm>
              <a:custGeom>
                <a:avLst/>
                <a:gdLst>
                  <a:gd name="T0" fmla="*/ 0 w 272"/>
                  <a:gd name="T1" fmla="*/ 0 h 31"/>
                  <a:gd name="T2" fmla="*/ 119 w 272"/>
                  <a:gd name="T3" fmla="*/ 11 h 31"/>
                  <a:gd name="T4" fmla="*/ 272 w 272"/>
                  <a:gd name="T5" fmla="*/ 22 h 31"/>
                  <a:gd name="T6" fmla="*/ 0 60000 65536"/>
                  <a:gd name="T7" fmla="*/ 0 60000 65536"/>
                  <a:gd name="T8" fmla="*/ 0 60000 65536"/>
                  <a:gd name="T9" fmla="*/ 0 w 272"/>
                  <a:gd name="T10" fmla="*/ 0 h 31"/>
                  <a:gd name="T11" fmla="*/ 272 w 272"/>
                  <a:gd name="T12" fmla="*/ 31 h 31"/>
                </a:gdLst>
                <a:ahLst/>
                <a:cxnLst>
                  <a:cxn ang="T6">
                    <a:pos x="T0" y="T1"/>
                  </a:cxn>
                  <a:cxn ang="T7">
                    <a:pos x="T2" y="T3"/>
                  </a:cxn>
                  <a:cxn ang="T8">
                    <a:pos x="T4" y="T5"/>
                  </a:cxn>
                </a:cxnLst>
                <a:rect l="T9" t="T10" r="T11" b="T12"/>
                <a:pathLst>
                  <a:path w="272" h="31">
                    <a:moveTo>
                      <a:pt x="0" y="0"/>
                    </a:moveTo>
                    <a:cubicBezTo>
                      <a:pt x="56" y="14"/>
                      <a:pt x="62" y="26"/>
                      <a:pt x="119" y="11"/>
                    </a:cubicBezTo>
                    <a:cubicBezTo>
                      <a:pt x="198" y="31"/>
                      <a:pt x="148" y="22"/>
                      <a:pt x="272" y="2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17" name="Rectangle 8">
              <a:extLst>
                <a:ext uri="{FF2B5EF4-FFF2-40B4-BE49-F238E27FC236}">
                  <a16:creationId xmlns:a16="http://schemas.microsoft.com/office/drawing/2014/main" id="{C978188E-EC4C-6747-B392-04E7654D5521}"/>
                </a:ext>
              </a:extLst>
            </p:cNvPr>
            <p:cNvSpPr>
              <a:spLocks noChangeArrowheads="1"/>
            </p:cNvSpPr>
            <p:nvPr/>
          </p:nvSpPr>
          <p:spPr bwMode="auto">
            <a:xfrm>
              <a:off x="96" y="3854"/>
              <a:ext cx="5424" cy="240"/>
            </a:xfrm>
            <a:prstGeom prst="rect">
              <a:avLst/>
            </a:prstGeom>
            <a:solidFill>
              <a:srgbClr val="033D77"/>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18" name="Text Box 9">
              <a:extLst>
                <a:ext uri="{FF2B5EF4-FFF2-40B4-BE49-F238E27FC236}">
                  <a16:creationId xmlns:a16="http://schemas.microsoft.com/office/drawing/2014/main" id="{381EA5D8-E560-B948-ABCE-C24D89DF11F7}"/>
                </a:ext>
              </a:extLst>
            </p:cNvPr>
            <p:cNvSpPr txBox="1">
              <a:spLocks noChangeArrowheads="1"/>
            </p:cNvSpPr>
            <p:nvPr/>
          </p:nvSpPr>
          <p:spPr bwMode="auto">
            <a:xfrm>
              <a:off x="1584" y="3854"/>
              <a:ext cx="25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800" b="1">
                  <a:solidFill>
                    <a:schemeClr val="bg1"/>
                  </a:solidFill>
                  <a:latin typeface="HandelGothic BT" pitchFamily="82" charset="0"/>
                </a:rPr>
                <a:t>S O C I E T Y’ S   V A L U E S</a:t>
              </a:r>
            </a:p>
          </p:txBody>
        </p:sp>
        <p:sp>
          <p:nvSpPr>
            <p:cNvPr id="19" name="Rectangle 10">
              <a:extLst>
                <a:ext uri="{FF2B5EF4-FFF2-40B4-BE49-F238E27FC236}">
                  <a16:creationId xmlns:a16="http://schemas.microsoft.com/office/drawing/2014/main" id="{13D75BE2-0C01-414E-BB65-DAD3A729ADBD}"/>
                </a:ext>
              </a:extLst>
            </p:cNvPr>
            <p:cNvSpPr>
              <a:spLocks noChangeArrowheads="1"/>
            </p:cNvSpPr>
            <p:nvPr/>
          </p:nvSpPr>
          <p:spPr bwMode="auto">
            <a:xfrm>
              <a:off x="144" y="3599"/>
              <a:ext cx="5328" cy="240"/>
            </a:xfrm>
            <a:prstGeom prst="rect">
              <a:avLst/>
            </a:prstGeom>
            <a:solidFill>
              <a:srgbClr val="033D77"/>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20" name="Text Box 11">
              <a:extLst>
                <a:ext uri="{FF2B5EF4-FFF2-40B4-BE49-F238E27FC236}">
                  <a16:creationId xmlns:a16="http://schemas.microsoft.com/office/drawing/2014/main" id="{FDC6E3BF-C673-7A44-92BB-7E4780BF845A}"/>
                </a:ext>
              </a:extLst>
            </p:cNvPr>
            <p:cNvSpPr txBox="1">
              <a:spLocks noChangeArrowheads="1"/>
            </p:cNvSpPr>
            <p:nvPr/>
          </p:nvSpPr>
          <p:spPr bwMode="auto">
            <a:xfrm>
              <a:off x="1647" y="3599"/>
              <a:ext cx="2466" cy="256"/>
            </a:xfrm>
            <a:prstGeom prst="rect">
              <a:avLst/>
            </a:prstGeom>
            <a:noFill/>
            <a:ln w="9525">
              <a:solidFill>
                <a:srgbClr val="033D77"/>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2000" b="1">
                  <a:solidFill>
                    <a:schemeClr val="bg1"/>
                  </a:solidFill>
                  <a:latin typeface="HandelGothic BT" pitchFamily="82" charset="0"/>
                </a:rPr>
                <a:t>P U B L I C   A W A R E N E S S</a:t>
              </a:r>
            </a:p>
          </p:txBody>
        </p:sp>
        <p:sp>
          <p:nvSpPr>
            <p:cNvPr id="21" name="Oval 12">
              <a:extLst>
                <a:ext uri="{FF2B5EF4-FFF2-40B4-BE49-F238E27FC236}">
                  <a16:creationId xmlns:a16="http://schemas.microsoft.com/office/drawing/2014/main" id="{5FCF6DA8-7F26-A64F-9E25-A5692253EFAF}"/>
                </a:ext>
              </a:extLst>
            </p:cNvPr>
            <p:cNvSpPr>
              <a:spLocks noChangeArrowheads="1"/>
            </p:cNvSpPr>
            <p:nvPr/>
          </p:nvSpPr>
          <p:spPr bwMode="auto">
            <a:xfrm rot="3208">
              <a:off x="4450" y="3503"/>
              <a:ext cx="432" cy="94"/>
            </a:xfrm>
            <a:prstGeom prst="ellipse">
              <a:avLst/>
            </a:prstGeom>
            <a:solidFill>
              <a:srgbClr val="033D77"/>
            </a:solidFill>
            <a:ln w="28575">
              <a:solidFill>
                <a:schemeClr val="tx1"/>
              </a:solidFill>
              <a:round/>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22" name="Rectangle 13">
              <a:extLst>
                <a:ext uri="{FF2B5EF4-FFF2-40B4-BE49-F238E27FC236}">
                  <a16:creationId xmlns:a16="http://schemas.microsoft.com/office/drawing/2014/main" id="{0BC05B8D-769F-1742-8200-CAF5AB4FF3C9}"/>
                </a:ext>
              </a:extLst>
            </p:cNvPr>
            <p:cNvSpPr>
              <a:spLocks noChangeArrowheads="1"/>
            </p:cNvSpPr>
            <p:nvPr/>
          </p:nvSpPr>
          <p:spPr bwMode="auto">
            <a:xfrm rot="3248180">
              <a:off x="4114" y="2015"/>
              <a:ext cx="336" cy="144"/>
            </a:xfrm>
            <a:prstGeom prst="rect">
              <a:avLst/>
            </a:prstGeom>
            <a:solidFill>
              <a:srgbClr val="033D77"/>
            </a:solidFill>
            <a:ln w="12700">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23" name="Rectangle 14">
              <a:extLst>
                <a:ext uri="{FF2B5EF4-FFF2-40B4-BE49-F238E27FC236}">
                  <a16:creationId xmlns:a16="http://schemas.microsoft.com/office/drawing/2014/main" id="{A590D60B-9AC3-C142-A17F-C22903ADD5A9}"/>
                </a:ext>
              </a:extLst>
            </p:cNvPr>
            <p:cNvSpPr>
              <a:spLocks noChangeArrowheads="1"/>
            </p:cNvSpPr>
            <p:nvPr/>
          </p:nvSpPr>
          <p:spPr bwMode="auto">
            <a:xfrm rot="4359029">
              <a:off x="5362" y="2975"/>
              <a:ext cx="336" cy="14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grpSp>
          <p:nvGrpSpPr>
            <p:cNvPr id="24" name="Group 15">
              <a:extLst>
                <a:ext uri="{FF2B5EF4-FFF2-40B4-BE49-F238E27FC236}">
                  <a16:creationId xmlns:a16="http://schemas.microsoft.com/office/drawing/2014/main" id="{D3A91CDE-573A-8B4A-A52C-8966FA74DCF8}"/>
                </a:ext>
              </a:extLst>
            </p:cNvPr>
            <p:cNvGrpSpPr>
              <a:grpSpLocks/>
            </p:cNvGrpSpPr>
            <p:nvPr/>
          </p:nvGrpSpPr>
          <p:grpSpPr bwMode="auto">
            <a:xfrm rot="4425129">
              <a:off x="4820" y="949"/>
              <a:ext cx="736" cy="697"/>
              <a:chOff x="4078" y="527"/>
              <a:chExt cx="736" cy="697"/>
            </a:xfrm>
          </p:grpSpPr>
          <p:sp>
            <p:nvSpPr>
              <p:cNvPr id="115" name="Oval 16">
                <a:extLst>
                  <a:ext uri="{FF2B5EF4-FFF2-40B4-BE49-F238E27FC236}">
                    <a16:creationId xmlns:a16="http://schemas.microsoft.com/office/drawing/2014/main" id="{367F8835-0A83-E44E-B96B-276230A345AF}"/>
                  </a:ext>
                </a:extLst>
              </p:cNvPr>
              <p:cNvSpPr>
                <a:spLocks noChangeArrowheads="1"/>
              </p:cNvSpPr>
              <p:nvPr/>
            </p:nvSpPr>
            <p:spPr bwMode="auto">
              <a:xfrm>
                <a:off x="4094" y="527"/>
                <a:ext cx="720" cy="6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116" name="Text Box 17">
                <a:extLst>
                  <a:ext uri="{FF2B5EF4-FFF2-40B4-BE49-F238E27FC236}">
                    <a16:creationId xmlns:a16="http://schemas.microsoft.com/office/drawing/2014/main" id="{3710AEFC-1FA9-F041-AA76-3BA71231E737}"/>
                  </a:ext>
                </a:extLst>
              </p:cNvPr>
              <p:cNvSpPr txBox="1">
                <a:spLocks noChangeArrowheads="1"/>
              </p:cNvSpPr>
              <p:nvPr/>
            </p:nvSpPr>
            <p:spPr bwMode="auto">
              <a:xfrm>
                <a:off x="4078" y="584"/>
                <a:ext cx="72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500">
                    <a:solidFill>
                      <a:srgbClr val="FF0066"/>
                    </a:solidFill>
                    <a:latin typeface="Comic Sans MS" panose="030F0902030302020204" pitchFamily="66" charset="0"/>
                  </a:rPr>
                  <a:t>CONDITIONS DE VIE</a:t>
                </a:r>
              </a:p>
              <a:p>
                <a:pPr algn="ctr">
                  <a:spcBef>
                    <a:spcPct val="0"/>
                  </a:spcBef>
                  <a:buClrTx/>
                  <a:buFontTx/>
                  <a:buNone/>
                </a:pPr>
                <a:endParaRPr lang="en-US" altLang="en-US" sz="1500">
                  <a:solidFill>
                    <a:srgbClr val="FF0066"/>
                  </a:solidFill>
                  <a:latin typeface="Comic Sans MS" panose="030F0902030302020204" pitchFamily="66" charset="0"/>
                </a:endParaRPr>
              </a:p>
            </p:txBody>
          </p:sp>
        </p:grpSp>
        <p:grpSp>
          <p:nvGrpSpPr>
            <p:cNvPr id="25" name="Group 18">
              <a:extLst>
                <a:ext uri="{FF2B5EF4-FFF2-40B4-BE49-F238E27FC236}">
                  <a16:creationId xmlns:a16="http://schemas.microsoft.com/office/drawing/2014/main" id="{5511954A-FAB7-AE40-B2B6-A5DEA4AA761B}"/>
                </a:ext>
              </a:extLst>
            </p:cNvPr>
            <p:cNvGrpSpPr>
              <a:grpSpLocks/>
            </p:cNvGrpSpPr>
            <p:nvPr/>
          </p:nvGrpSpPr>
          <p:grpSpPr bwMode="auto">
            <a:xfrm rot="2396750">
              <a:off x="3922" y="766"/>
              <a:ext cx="722" cy="672"/>
              <a:chOff x="2532" y="528"/>
              <a:chExt cx="722" cy="672"/>
            </a:xfrm>
          </p:grpSpPr>
          <p:sp>
            <p:nvSpPr>
              <p:cNvPr id="113" name="Oval 19">
                <a:extLst>
                  <a:ext uri="{FF2B5EF4-FFF2-40B4-BE49-F238E27FC236}">
                    <a16:creationId xmlns:a16="http://schemas.microsoft.com/office/drawing/2014/main" id="{645C6447-CB45-6E42-A9F8-32180C2FEB36}"/>
                  </a:ext>
                </a:extLst>
              </p:cNvPr>
              <p:cNvSpPr>
                <a:spLocks noChangeArrowheads="1"/>
              </p:cNvSpPr>
              <p:nvPr/>
            </p:nvSpPr>
            <p:spPr bwMode="auto">
              <a:xfrm>
                <a:off x="2534" y="528"/>
                <a:ext cx="720" cy="6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114" name="Text Box 20">
                <a:extLst>
                  <a:ext uri="{FF2B5EF4-FFF2-40B4-BE49-F238E27FC236}">
                    <a16:creationId xmlns:a16="http://schemas.microsoft.com/office/drawing/2014/main" id="{FAAF8FE9-9B9C-7B4D-8B94-ABB139BDDE34}"/>
                  </a:ext>
                </a:extLst>
              </p:cNvPr>
              <p:cNvSpPr txBox="1">
                <a:spLocks noChangeArrowheads="1"/>
              </p:cNvSpPr>
              <p:nvPr/>
            </p:nvSpPr>
            <p:spPr bwMode="auto">
              <a:xfrm>
                <a:off x="2532" y="725"/>
                <a:ext cx="72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500">
                    <a:solidFill>
                      <a:srgbClr val="FF0066"/>
                    </a:solidFill>
                    <a:latin typeface="Comic Sans MS" panose="030F0902030302020204" pitchFamily="66" charset="0"/>
                  </a:rPr>
                  <a:t>REGLE DE DROIT</a:t>
                </a:r>
              </a:p>
            </p:txBody>
          </p:sp>
        </p:grpSp>
        <p:sp>
          <p:nvSpPr>
            <p:cNvPr id="26" name="Line 21">
              <a:extLst>
                <a:ext uri="{FF2B5EF4-FFF2-40B4-BE49-F238E27FC236}">
                  <a16:creationId xmlns:a16="http://schemas.microsoft.com/office/drawing/2014/main" id="{007ADD3E-E7BA-B44C-A575-EDB39BAAA4D1}"/>
                </a:ext>
              </a:extLst>
            </p:cNvPr>
            <p:cNvSpPr>
              <a:spLocks noChangeShapeType="1"/>
            </p:cNvSpPr>
            <p:nvPr/>
          </p:nvSpPr>
          <p:spPr bwMode="auto">
            <a:xfrm>
              <a:off x="2928" y="2015"/>
              <a:ext cx="0" cy="14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 name="Oval 22">
              <a:extLst>
                <a:ext uri="{FF2B5EF4-FFF2-40B4-BE49-F238E27FC236}">
                  <a16:creationId xmlns:a16="http://schemas.microsoft.com/office/drawing/2014/main" id="{C8AD7EB1-C0BE-E944-9D22-321A0DD68300}"/>
                </a:ext>
              </a:extLst>
            </p:cNvPr>
            <p:cNvSpPr>
              <a:spLocks noChangeArrowheads="1"/>
            </p:cNvSpPr>
            <p:nvPr/>
          </p:nvSpPr>
          <p:spPr bwMode="auto">
            <a:xfrm>
              <a:off x="1632" y="3520"/>
              <a:ext cx="432" cy="94"/>
            </a:xfrm>
            <a:prstGeom prst="ellipse">
              <a:avLst/>
            </a:prstGeom>
            <a:solidFill>
              <a:srgbClr val="033D77"/>
            </a:solidFill>
            <a:ln w="28575">
              <a:solidFill>
                <a:schemeClr val="tx1"/>
              </a:solidFill>
              <a:round/>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28" name="Oval 23">
              <a:extLst>
                <a:ext uri="{FF2B5EF4-FFF2-40B4-BE49-F238E27FC236}">
                  <a16:creationId xmlns:a16="http://schemas.microsoft.com/office/drawing/2014/main" id="{8AD126DB-1F8C-5F44-89AD-0844052B15FB}"/>
                </a:ext>
              </a:extLst>
            </p:cNvPr>
            <p:cNvSpPr>
              <a:spLocks noChangeArrowheads="1"/>
            </p:cNvSpPr>
            <p:nvPr/>
          </p:nvSpPr>
          <p:spPr bwMode="auto">
            <a:xfrm>
              <a:off x="2112" y="3520"/>
              <a:ext cx="432" cy="94"/>
            </a:xfrm>
            <a:prstGeom prst="ellipse">
              <a:avLst/>
            </a:prstGeom>
            <a:solidFill>
              <a:srgbClr val="033D77"/>
            </a:solidFill>
            <a:ln w="28575">
              <a:solidFill>
                <a:schemeClr val="tx1"/>
              </a:solidFill>
              <a:round/>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29" name="Oval 24">
              <a:extLst>
                <a:ext uri="{FF2B5EF4-FFF2-40B4-BE49-F238E27FC236}">
                  <a16:creationId xmlns:a16="http://schemas.microsoft.com/office/drawing/2014/main" id="{D8A2749A-48FE-A246-BCA6-014E11D2B067}"/>
                </a:ext>
              </a:extLst>
            </p:cNvPr>
            <p:cNvSpPr>
              <a:spLocks noChangeArrowheads="1"/>
            </p:cNvSpPr>
            <p:nvPr/>
          </p:nvSpPr>
          <p:spPr bwMode="auto">
            <a:xfrm>
              <a:off x="2592" y="3520"/>
              <a:ext cx="432" cy="94"/>
            </a:xfrm>
            <a:prstGeom prst="ellipse">
              <a:avLst/>
            </a:prstGeom>
            <a:solidFill>
              <a:srgbClr val="033D77"/>
            </a:solidFill>
            <a:ln w="28575">
              <a:solidFill>
                <a:schemeClr val="tx1"/>
              </a:solidFill>
              <a:round/>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30" name="Oval 25">
              <a:extLst>
                <a:ext uri="{FF2B5EF4-FFF2-40B4-BE49-F238E27FC236}">
                  <a16:creationId xmlns:a16="http://schemas.microsoft.com/office/drawing/2014/main" id="{8B0D8FE7-6A1A-0D43-AB2D-8F8683C0D809}"/>
                </a:ext>
              </a:extLst>
            </p:cNvPr>
            <p:cNvSpPr>
              <a:spLocks noChangeArrowheads="1"/>
            </p:cNvSpPr>
            <p:nvPr/>
          </p:nvSpPr>
          <p:spPr bwMode="auto">
            <a:xfrm>
              <a:off x="3072" y="3520"/>
              <a:ext cx="432" cy="94"/>
            </a:xfrm>
            <a:prstGeom prst="ellipse">
              <a:avLst/>
            </a:prstGeom>
            <a:solidFill>
              <a:srgbClr val="033D77"/>
            </a:solidFill>
            <a:ln w="28575">
              <a:solidFill>
                <a:schemeClr val="tx1"/>
              </a:solidFill>
              <a:round/>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31" name="Rectangle 26">
              <a:extLst>
                <a:ext uri="{FF2B5EF4-FFF2-40B4-BE49-F238E27FC236}">
                  <a16:creationId xmlns:a16="http://schemas.microsoft.com/office/drawing/2014/main" id="{AF8D6188-082F-274F-9628-9135C7761D65}"/>
                </a:ext>
              </a:extLst>
            </p:cNvPr>
            <p:cNvSpPr>
              <a:spLocks noChangeArrowheads="1"/>
            </p:cNvSpPr>
            <p:nvPr/>
          </p:nvSpPr>
          <p:spPr bwMode="auto">
            <a:xfrm>
              <a:off x="1728" y="1694"/>
              <a:ext cx="240" cy="182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32" name="Rectangle 27">
              <a:extLst>
                <a:ext uri="{FF2B5EF4-FFF2-40B4-BE49-F238E27FC236}">
                  <a16:creationId xmlns:a16="http://schemas.microsoft.com/office/drawing/2014/main" id="{4141CC89-9DDD-AF4A-954B-297014B1683A}"/>
                </a:ext>
              </a:extLst>
            </p:cNvPr>
            <p:cNvSpPr>
              <a:spLocks noChangeArrowheads="1"/>
            </p:cNvSpPr>
            <p:nvPr/>
          </p:nvSpPr>
          <p:spPr bwMode="auto">
            <a:xfrm>
              <a:off x="1680" y="1550"/>
              <a:ext cx="336" cy="14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33" name="Rectangle 28">
              <a:extLst>
                <a:ext uri="{FF2B5EF4-FFF2-40B4-BE49-F238E27FC236}">
                  <a16:creationId xmlns:a16="http://schemas.microsoft.com/office/drawing/2014/main" id="{BB75294B-CA58-3F4A-9D57-4E26B859EE8D}"/>
                </a:ext>
              </a:extLst>
            </p:cNvPr>
            <p:cNvSpPr>
              <a:spLocks noChangeArrowheads="1"/>
            </p:cNvSpPr>
            <p:nvPr/>
          </p:nvSpPr>
          <p:spPr bwMode="auto">
            <a:xfrm>
              <a:off x="2208" y="1694"/>
              <a:ext cx="240" cy="182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34" name="Rectangle 29">
              <a:extLst>
                <a:ext uri="{FF2B5EF4-FFF2-40B4-BE49-F238E27FC236}">
                  <a16:creationId xmlns:a16="http://schemas.microsoft.com/office/drawing/2014/main" id="{8D05B774-A338-A041-A1C6-5D14EFE35249}"/>
                </a:ext>
              </a:extLst>
            </p:cNvPr>
            <p:cNvSpPr>
              <a:spLocks noChangeArrowheads="1"/>
            </p:cNvSpPr>
            <p:nvPr/>
          </p:nvSpPr>
          <p:spPr bwMode="auto">
            <a:xfrm>
              <a:off x="2160" y="1550"/>
              <a:ext cx="336" cy="14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35" name="Rectangle 30">
              <a:extLst>
                <a:ext uri="{FF2B5EF4-FFF2-40B4-BE49-F238E27FC236}">
                  <a16:creationId xmlns:a16="http://schemas.microsoft.com/office/drawing/2014/main" id="{B4445352-B556-9448-B6D9-F0D4F030AA86}"/>
                </a:ext>
              </a:extLst>
            </p:cNvPr>
            <p:cNvSpPr>
              <a:spLocks noChangeArrowheads="1"/>
            </p:cNvSpPr>
            <p:nvPr/>
          </p:nvSpPr>
          <p:spPr bwMode="auto">
            <a:xfrm>
              <a:off x="2688" y="1694"/>
              <a:ext cx="240" cy="182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36" name="Rectangle 31">
              <a:extLst>
                <a:ext uri="{FF2B5EF4-FFF2-40B4-BE49-F238E27FC236}">
                  <a16:creationId xmlns:a16="http://schemas.microsoft.com/office/drawing/2014/main" id="{8CEEB5EF-C034-914B-A223-A2DE8D014925}"/>
                </a:ext>
              </a:extLst>
            </p:cNvPr>
            <p:cNvSpPr>
              <a:spLocks noChangeArrowheads="1"/>
            </p:cNvSpPr>
            <p:nvPr/>
          </p:nvSpPr>
          <p:spPr bwMode="auto">
            <a:xfrm rot="839167">
              <a:off x="2640" y="1550"/>
              <a:ext cx="336" cy="14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37" name="Rectangle 32">
              <a:extLst>
                <a:ext uri="{FF2B5EF4-FFF2-40B4-BE49-F238E27FC236}">
                  <a16:creationId xmlns:a16="http://schemas.microsoft.com/office/drawing/2014/main" id="{7A11AC97-5441-A340-9D7F-6AA02E883A6E}"/>
                </a:ext>
              </a:extLst>
            </p:cNvPr>
            <p:cNvSpPr>
              <a:spLocks noChangeArrowheads="1"/>
            </p:cNvSpPr>
            <p:nvPr/>
          </p:nvSpPr>
          <p:spPr bwMode="auto">
            <a:xfrm>
              <a:off x="3168" y="1694"/>
              <a:ext cx="240" cy="182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38" name="Rectangle 33">
              <a:extLst>
                <a:ext uri="{FF2B5EF4-FFF2-40B4-BE49-F238E27FC236}">
                  <a16:creationId xmlns:a16="http://schemas.microsoft.com/office/drawing/2014/main" id="{9394D05C-322E-A645-A5A9-EAB866669184}"/>
                </a:ext>
              </a:extLst>
            </p:cNvPr>
            <p:cNvSpPr>
              <a:spLocks noChangeArrowheads="1"/>
            </p:cNvSpPr>
            <p:nvPr/>
          </p:nvSpPr>
          <p:spPr bwMode="auto">
            <a:xfrm rot="2101752">
              <a:off x="3202" y="1631"/>
              <a:ext cx="336" cy="144"/>
            </a:xfrm>
            <a:prstGeom prst="rect">
              <a:avLst/>
            </a:prstGeom>
            <a:solidFill>
              <a:srgbClr val="033D77"/>
            </a:solidFill>
            <a:ln w="12700">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39" name="Text Box 34">
              <a:extLst>
                <a:ext uri="{FF2B5EF4-FFF2-40B4-BE49-F238E27FC236}">
                  <a16:creationId xmlns:a16="http://schemas.microsoft.com/office/drawing/2014/main" id="{7D7A19BD-E862-504E-BFC7-E1F3F3EC5E4F}"/>
                </a:ext>
              </a:extLst>
            </p:cNvPr>
            <p:cNvSpPr txBox="1">
              <a:spLocks noChangeArrowheads="1"/>
            </p:cNvSpPr>
            <p:nvPr/>
          </p:nvSpPr>
          <p:spPr bwMode="auto">
            <a:xfrm rot="-5400000">
              <a:off x="1150" y="2484"/>
              <a:ext cx="1364" cy="218"/>
            </a:xfrm>
            <a:prstGeom prst="rect">
              <a:avLst/>
            </a:prstGeom>
            <a:solidFill>
              <a:srgbClr val="033D77"/>
            </a:solidFill>
            <a:ln w="9525">
              <a:solidFill>
                <a:srgbClr val="033D77"/>
              </a:solidFill>
              <a:miter lim="800000"/>
              <a:headEnd/>
              <a:tailEnd/>
            </a:ln>
          </p:spPr>
          <p:txBody>
            <a:bodyPr wrap="none">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600" b="1">
                  <a:solidFill>
                    <a:schemeClr val="bg1"/>
                  </a:solidFill>
                  <a:latin typeface="HandelGothic BT" pitchFamily="82" charset="0"/>
                </a:rPr>
                <a:t>AUDITOR GENERAL</a:t>
              </a:r>
            </a:p>
          </p:txBody>
        </p:sp>
        <p:sp>
          <p:nvSpPr>
            <p:cNvPr id="40" name="Text Box 35">
              <a:extLst>
                <a:ext uri="{FF2B5EF4-FFF2-40B4-BE49-F238E27FC236}">
                  <a16:creationId xmlns:a16="http://schemas.microsoft.com/office/drawing/2014/main" id="{EC8DF173-3511-7540-915A-58721C8B0EC2}"/>
                </a:ext>
              </a:extLst>
            </p:cNvPr>
            <p:cNvSpPr txBox="1">
              <a:spLocks noChangeArrowheads="1"/>
            </p:cNvSpPr>
            <p:nvPr/>
          </p:nvSpPr>
          <p:spPr bwMode="auto">
            <a:xfrm rot="-5400000">
              <a:off x="1821" y="2428"/>
              <a:ext cx="975" cy="212"/>
            </a:xfrm>
            <a:prstGeom prst="rect">
              <a:avLst/>
            </a:prstGeom>
            <a:solidFill>
              <a:srgbClr val="033D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600" b="1">
                  <a:solidFill>
                    <a:schemeClr val="bg1"/>
                  </a:solidFill>
                  <a:latin typeface="HandelGothic BT" pitchFamily="82" charset="0"/>
                </a:rPr>
                <a:t>OMBUDSMAN</a:t>
              </a:r>
            </a:p>
          </p:txBody>
        </p:sp>
        <p:sp>
          <p:nvSpPr>
            <p:cNvPr id="41" name="Text Box 36">
              <a:extLst>
                <a:ext uri="{FF2B5EF4-FFF2-40B4-BE49-F238E27FC236}">
                  <a16:creationId xmlns:a16="http://schemas.microsoft.com/office/drawing/2014/main" id="{E1B3A359-4C6B-4442-8567-30E799DC1122}"/>
                </a:ext>
              </a:extLst>
            </p:cNvPr>
            <p:cNvSpPr txBox="1">
              <a:spLocks noChangeArrowheads="1"/>
            </p:cNvSpPr>
            <p:nvPr/>
          </p:nvSpPr>
          <p:spPr bwMode="auto">
            <a:xfrm rot="-5423476">
              <a:off x="2018" y="2504"/>
              <a:ext cx="1586" cy="212"/>
            </a:xfrm>
            <a:prstGeom prst="rect">
              <a:avLst/>
            </a:prstGeom>
            <a:solidFill>
              <a:srgbClr val="033D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600" b="1">
                  <a:solidFill>
                    <a:schemeClr val="bg1"/>
                  </a:solidFill>
                  <a:latin typeface="HandelGothic BT" pitchFamily="82" charset="0"/>
                </a:rPr>
                <a:t>WATCHDOG AGENCIES</a:t>
              </a:r>
            </a:p>
          </p:txBody>
        </p:sp>
        <p:sp>
          <p:nvSpPr>
            <p:cNvPr id="42" name="Text Box 37">
              <a:extLst>
                <a:ext uri="{FF2B5EF4-FFF2-40B4-BE49-F238E27FC236}">
                  <a16:creationId xmlns:a16="http://schemas.microsoft.com/office/drawing/2014/main" id="{B7172AAC-5E78-0D47-BCF1-1FDA9E6AD38D}"/>
                </a:ext>
              </a:extLst>
            </p:cNvPr>
            <p:cNvSpPr txBox="1">
              <a:spLocks noChangeArrowheads="1"/>
            </p:cNvSpPr>
            <p:nvPr/>
          </p:nvSpPr>
          <p:spPr bwMode="auto">
            <a:xfrm rot="-5400000">
              <a:off x="2692" y="2469"/>
              <a:ext cx="1187" cy="212"/>
            </a:xfrm>
            <a:prstGeom prst="rect">
              <a:avLst/>
            </a:prstGeom>
            <a:solidFill>
              <a:srgbClr val="033D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600" b="1">
                  <a:solidFill>
                    <a:schemeClr val="bg1"/>
                  </a:solidFill>
                  <a:latin typeface="HandelGothic BT" pitchFamily="82" charset="0"/>
                </a:rPr>
                <a:t>PUBLIC SERVICE</a:t>
              </a:r>
            </a:p>
          </p:txBody>
        </p:sp>
        <p:sp>
          <p:nvSpPr>
            <p:cNvPr id="43" name="Line 38">
              <a:extLst>
                <a:ext uri="{FF2B5EF4-FFF2-40B4-BE49-F238E27FC236}">
                  <a16:creationId xmlns:a16="http://schemas.microsoft.com/office/drawing/2014/main" id="{6B804717-6ECB-B048-AF56-D73C3FA0703F}"/>
                </a:ext>
              </a:extLst>
            </p:cNvPr>
            <p:cNvSpPr>
              <a:spLocks noChangeShapeType="1"/>
            </p:cNvSpPr>
            <p:nvPr/>
          </p:nvSpPr>
          <p:spPr bwMode="auto">
            <a:xfrm>
              <a:off x="2208" y="2015"/>
              <a:ext cx="0" cy="10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4" name="Line 39">
              <a:extLst>
                <a:ext uri="{FF2B5EF4-FFF2-40B4-BE49-F238E27FC236}">
                  <a16:creationId xmlns:a16="http://schemas.microsoft.com/office/drawing/2014/main" id="{E6BEEA59-6DD9-8440-9294-EAA5DF1E7371}"/>
                </a:ext>
              </a:extLst>
            </p:cNvPr>
            <p:cNvSpPr>
              <a:spLocks noChangeShapeType="1"/>
            </p:cNvSpPr>
            <p:nvPr/>
          </p:nvSpPr>
          <p:spPr bwMode="auto">
            <a:xfrm>
              <a:off x="1728" y="1871"/>
              <a:ext cx="0" cy="14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5" name="Oval 40">
              <a:extLst>
                <a:ext uri="{FF2B5EF4-FFF2-40B4-BE49-F238E27FC236}">
                  <a16:creationId xmlns:a16="http://schemas.microsoft.com/office/drawing/2014/main" id="{16E537F7-C71B-6D47-B886-B6BA0ADF15D7}"/>
                </a:ext>
              </a:extLst>
            </p:cNvPr>
            <p:cNvSpPr>
              <a:spLocks noChangeArrowheads="1"/>
            </p:cNvSpPr>
            <p:nvPr/>
          </p:nvSpPr>
          <p:spPr bwMode="auto">
            <a:xfrm>
              <a:off x="192" y="3520"/>
              <a:ext cx="432" cy="94"/>
            </a:xfrm>
            <a:prstGeom prst="ellipse">
              <a:avLst/>
            </a:prstGeom>
            <a:solidFill>
              <a:srgbClr val="033D77"/>
            </a:solidFill>
            <a:ln w="28575">
              <a:solidFill>
                <a:schemeClr val="tx1"/>
              </a:solidFill>
              <a:round/>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46" name="Oval 41">
              <a:extLst>
                <a:ext uri="{FF2B5EF4-FFF2-40B4-BE49-F238E27FC236}">
                  <a16:creationId xmlns:a16="http://schemas.microsoft.com/office/drawing/2014/main" id="{24D0DEC1-4B8A-FB4A-ABC2-212BDF8D8CAF}"/>
                </a:ext>
              </a:extLst>
            </p:cNvPr>
            <p:cNvSpPr>
              <a:spLocks noChangeArrowheads="1"/>
            </p:cNvSpPr>
            <p:nvPr/>
          </p:nvSpPr>
          <p:spPr bwMode="auto">
            <a:xfrm>
              <a:off x="672" y="3520"/>
              <a:ext cx="432" cy="94"/>
            </a:xfrm>
            <a:prstGeom prst="ellipse">
              <a:avLst/>
            </a:prstGeom>
            <a:solidFill>
              <a:srgbClr val="033D77"/>
            </a:solidFill>
            <a:ln w="28575">
              <a:solidFill>
                <a:schemeClr val="tx1"/>
              </a:solidFill>
              <a:round/>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47" name="Oval 42">
              <a:extLst>
                <a:ext uri="{FF2B5EF4-FFF2-40B4-BE49-F238E27FC236}">
                  <a16:creationId xmlns:a16="http://schemas.microsoft.com/office/drawing/2014/main" id="{131F72FD-3D5C-5549-B52C-D72D053B2386}"/>
                </a:ext>
              </a:extLst>
            </p:cNvPr>
            <p:cNvSpPr>
              <a:spLocks noChangeArrowheads="1"/>
            </p:cNvSpPr>
            <p:nvPr/>
          </p:nvSpPr>
          <p:spPr bwMode="auto">
            <a:xfrm>
              <a:off x="1152" y="3520"/>
              <a:ext cx="432" cy="94"/>
            </a:xfrm>
            <a:prstGeom prst="ellipse">
              <a:avLst/>
            </a:prstGeom>
            <a:solidFill>
              <a:srgbClr val="033D77"/>
            </a:solidFill>
            <a:ln w="28575">
              <a:solidFill>
                <a:schemeClr val="tx1"/>
              </a:solidFill>
              <a:round/>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48" name="Rectangle 43">
              <a:extLst>
                <a:ext uri="{FF2B5EF4-FFF2-40B4-BE49-F238E27FC236}">
                  <a16:creationId xmlns:a16="http://schemas.microsoft.com/office/drawing/2014/main" id="{7325C151-3797-8D42-8455-027770E2A57B}"/>
                </a:ext>
              </a:extLst>
            </p:cNvPr>
            <p:cNvSpPr>
              <a:spLocks noChangeArrowheads="1"/>
            </p:cNvSpPr>
            <p:nvPr/>
          </p:nvSpPr>
          <p:spPr bwMode="auto">
            <a:xfrm>
              <a:off x="288" y="1694"/>
              <a:ext cx="240" cy="182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endParaRPr lang="en-US" altLang="en-US" sz="1600">
                <a:solidFill>
                  <a:schemeClr val="bg1"/>
                </a:solidFill>
                <a:latin typeface="HandelGothic BT" pitchFamily="82" charset="0"/>
              </a:endParaRPr>
            </a:p>
          </p:txBody>
        </p:sp>
        <p:sp>
          <p:nvSpPr>
            <p:cNvPr id="49" name="Rectangle 44">
              <a:extLst>
                <a:ext uri="{FF2B5EF4-FFF2-40B4-BE49-F238E27FC236}">
                  <a16:creationId xmlns:a16="http://schemas.microsoft.com/office/drawing/2014/main" id="{BE986BDB-68BA-4245-BABB-474593116607}"/>
                </a:ext>
              </a:extLst>
            </p:cNvPr>
            <p:cNvSpPr>
              <a:spLocks noChangeArrowheads="1"/>
            </p:cNvSpPr>
            <p:nvPr/>
          </p:nvSpPr>
          <p:spPr bwMode="auto">
            <a:xfrm>
              <a:off x="240" y="1550"/>
              <a:ext cx="336" cy="14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50" name="Rectangle 45">
              <a:extLst>
                <a:ext uri="{FF2B5EF4-FFF2-40B4-BE49-F238E27FC236}">
                  <a16:creationId xmlns:a16="http://schemas.microsoft.com/office/drawing/2014/main" id="{4B5CBE28-2254-0E4F-9826-636CDCC95C70}"/>
                </a:ext>
              </a:extLst>
            </p:cNvPr>
            <p:cNvSpPr>
              <a:spLocks noChangeArrowheads="1"/>
            </p:cNvSpPr>
            <p:nvPr/>
          </p:nvSpPr>
          <p:spPr bwMode="auto">
            <a:xfrm>
              <a:off x="768" y="1694"/>
              <a:ext cx="240" cy="182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51" name="Rectangle 46">
              <a:extLst>
                <a:ext uri="{FF2B5EF4-FFF2-40B4-BE49-F238E27FC236}">
                  <a16:creationId xmlns:a16="http://schemas.microsoft.com/office/drawing/2014/main" id="{0DF7E3A0-D44A-F244-BD04-76BEE2DCAB5A}"/>
                </a:ext>
              </a:extLst>
            </p:cNvPr>
            <p:cNvSpPr>
              <a:spLocks noChangeArrowheads="1"/>
            </p:cNvSpPr>
            <p:nvPr/>
          </p:nvSpPr>
          <p:spPr bwMode="auto">
            <a:xfrm>
              <a:off x="720" y="1550"/>
              <a:ext cx="336" cy="14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52" name="Rectangle 47">
              <a:extLst>
                <a:ext uri="{FF2B5EF4-FFF2-40B4-BE49-F238E27FC236}">
                  <a16:creationId xmlns:a16="http://schemas.microsoft.com/office/drawing/2014/main" id="{B03BBF39-54BC-C949-BF60-F38B774524DC}"/>
                </a:ext>
              </a:extLst>
            </p:cNvPr>
            <p:cNvSpPr>
              <a:spLocks noChangeArrowheads="1"/>
            </p:cNvSpPr>
            <p:nvPr/>
          </p:nvSpPr>
          <p:spPr bwMode="auto">
            <a:xfrm>
              <a:off x="1248" y="1694"/>
              <a:ext cx="240" cy="182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53" name="Rectangle 48">
              <a:extLst>
                <a:ext uri="{FF2B5EF4-FFF2-40B4-BE49-F238E27FC236}">
                  <a16:creationId xmlns:a16="http://schemas.microsoft.com/office/drawing/2014/main" id="{4F0455A1-6905-AF45-AD25-7060D2C5B95F}"/>
                </a:ext>
              </a:extLst>
            </p:cNvPr>
            <p:cNvSpPr>
              <a:spLocks noChangeArrowheads="1"/>
            </p:cNvSpPr>
            <p:nvPr/>
          </p:nvSpPr>
          <p:spPr bwMode="auto">
            <a:xfrm>
              <a:off x="1200" y="1550"/>
              <a:ext cx="336" cy="14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54" name="Text Box 49">
              <a:extLst>
                <a:ext uri="{FF2B5EF4-FFF2-40B4-BE49-F238E27FC236}">
                  <a16:creationId xmlns:a16="http://schemas.microsoft.com/office/drawing/2014/main" id="{6C001564-8309-1D4B-BACD-5AE5E7AF2F3E}"/>
                </a:ext>
              </a:extLst>
            </p:cNvPr>
            <p:cNvSpPr txBox="1">
              <a:spLocks noChangeArrowheads="1"/>
            </p:cNvSpPr>
            <p:nvPr/>
          </p:nvSpPr>
          <p:spPr bwMode="auto">
            <a:xfrm rot="-5383867">
              <a:off x="-115" y="2494"/>
              <a:ext cx="1023" cy="218"/>
            </a:xfrm>
            <a:prstGeom prst="rect">
              <a:avLst/>
            </a:prstGeom>
            <a:solidFill>
              <a:srgbClr val="033D77"/>
            </a:solidFill>
            <a:ln w="9525">
              <a:solidFill>
                <a:srgbClr val="033D77"/>
              </a:solidFill>
              <a:miter lim="800000"/>
              <a:headEnd/>
              <a:tailEnd/>
            </a:ln>
          </p:spPr>
          <p:txBody>
            <a:bodyPr wrap="none">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600" b="1">
                  <a:solidFill>
                    <a:schemeClr val="bg1"/>
                  </a:solidFill>
                  <a:latin typeface="HandelGothic BT" pitchFamily="82" charset="0"/>
                </a:rPr>
                <a:t>LEGISLATURE</a:t>
              </a:r>
            </a:p>
          </p:txBody>
        </p:sp>
        <p:sp>
          <p:nvSpPr>
            <p:cNvPr id="55" name="Text Box 50">
              <a:extLst>
                <a:ext uri="{FF2B5EF4-FFF2-40B4-BE49-F238E27FC236}">
                  <a16:creationId xmlns:a16="http://schemas.microsoft.com/office/drawing/2014/main" id="{835BE1A0-1465-0444-98AD-E5E8825458CC}"/>
                </a:ext>
              </a:extLst>
            </p:cNvPr>
            <p:cNvSpPr txBox="1">
              <a:spLocks noChangeArrowheads="1"/>
            </p:cNvSpPr>
            <p:nvPr/>
          </p:nvSpPr>
          <p:spPr bwMode="auto">
            <a:xfrm rot="-5394256">
              <a:off x="306" y="2535"/>
              <a:ext cx="1138" cy="218"/>
            </a:xfrm>
            <a:prstGeom prst="rect">
              <a:avLst/>
            </a:prstGeom>
            <a:solidFill>
              <a:srgbClr val="033D77"/>
            </a:solidFill>
            <a:ln w="9525">
              <a:solidFill>
                <a:srgbClr val="033D77"/>
              </a:solidFill>
              <a:miter lim="800000"/>
              <a:headEnd/>
              <a:tailEnd/>
            </a:ln>
          </p:spPr>
          <p:txBody>
            <a:bodyPr>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600" b="1">
                  <a:solidFill>
                    <a:schemeClr val="bg1"/>
                  </a:solidFill>
                  <a:latin typeface="HandelGothic BT" pitchFamily="82" charset="0"/>
                </a:rPr>
                <a:t>EXECUTIVE</a:t>
              </a:r>
            </a:p>
          </p:txBody>
        </p:sp>
        <p:sp>
          <p:nvSpPr>
            <p:cNvPr id="56" name="Text Box 51">
              <a:extLst>
                <a:ext uri="{FF2B5EF4-FFF2-40B4-BE49-F238E27FC236}">
                  <a16:creationId xmlns:a16="http://schemas.microsoft.com/office/drawing/2014/main" id="{EED77928-A943-0045-98A5-1970B54B882C}"/>
                </a:ext>
              </a:extLst>
            </p:cNvPr>
            <p:cNvSpPr txBox="1">
              <a:spLocks noChangeArrowheads="1"/>
            </p:cNvSpPr>
            <p:nvPr/>
          </p:nvSpPr>
          <p:spPr bwMode="auto">
            <a:xfrm rot="-5363655">
              <a:off x="949" y="2554"/>
              <a:ext cx="810" cy="218"/>
            </a:xfrm>
            <a:prstGeom prst="rect">
              <a:avLst/>
            </a:prstGeom>
            <a:solidFill>
              <a:srgbClr val="033D77"/>
            </a:solidFill>
            <a:ln w="9525">
              <a:solidFill>
                <a:srgbClr val="033D77"/>
              </a:solidFill>
              <a:miter lim="800000"/>
              <a:headEnd/>
              <a:tailEnd/>
            </a:ln>
          </p:spPr>
          <p:txBody>
            <a:bodyPr wrap="none">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600" b="1">
                  <a:solidFill>
                    <a:schemeClr val="bg1"/>
                  </a:solidFill>
                  <a:latin typeface="HandelGothic BT" pitchFamily="82" charset="0"/>
                </a:rPr>
                <a:t>JUDICIARY</a:t>
              </a:r>
            </a:p>
          </p:txBody>
        </p:sp>
        <p:sp>
          <p:nvSpPr>
            <p:cNvPr id="57" name="Line 52">
              <a:extLst>
                <a:ext uri="{FF2B5EF4-FFF2-40B4-BE49-F238E27FC236}">
                  <a16:creationId xmlns:a16="http://schemas.microsoft.com/office/drawing/2014/main" id="{88429072-3580-164E-B0F9-B4C1C187E313}"/>
                </a:ext>
              </a:extLst>
            </p:cNvPr>
            <p:cNvSpPr>
              <a:spLocks noChangeShapeType="1"/>
            </p:cNvSpPr>
            <p:nvPr/>
          </p:nvSpPr>
          <p:spPr bwMode="auto">
            <a:xfrm>
              <a:off x="1248" y="2063"/>
              <a:ext cx="0" cy="110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8" name="Line 53">
              <a:extLst>
                <a:ext uri="{FF2B5EF4-FFF2-40B4-BE49-F238E27FC236}">
                  <a16:creationId xmlns:a16="http://schemas.microsoft.com/office/drawing/2014/main" id="{3F15699B-9017-F640-9D5D-4B69595932C0}"/>
                </a:ext>
              </a:extLst>
            </p:cNvPr>
            <p:cNvSpPr>
              <a:spLocks noChangeShapeType="1"/>
            </p:cNvSpPr>
            <p:nvPr/>
          </p:nvSpPr>
          <p:spPr bwMode="auto">
            <a:xfrm>
              <a:off x="768" y="2063"/>
              <a:ext cx="0" cy="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9" name="Line 54">
              <a:extLst>
                <a:ext uri="{FF2B5EF4-FFF2-40B4-BE49-F238E27FC236}">
                  <a16:creationId xmlns:a16="http://schemas.microsoft.com/office/drawing/2014/main" id="{27AF55CF-31D8-8B48-A32A-ACB6172C976B}"/>
                </a:ext>
              </a:extLst>
            </p:cNvPr>
            <p:cNvSpPr>
              <a:spLocks noChangeShapeType="1"/>
            </p:cNvSpPr>
            <p:nvPr/>
          </p:nvSpPr>
          <p:spPr bwMode="auto">
            <a:xfrm>
              <a:off x="288" y="2015"/>
              <a:ext cx="0" cy="11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nvGrpSpPr>
            <p:cNvPr id="60" name="Group 55">
              <a:extLst>
                <a:ext uri="{FF2B5EF4-FFF2-40B4-BE49-F238E27FC236}">
                  <a16:creationId xmlns:a16="http://schemas.microsoft.com/office/drawing/2014/main" id="{198DEB2F-CDFF-684E-AC43-14A46BDD0CB5}"/>
                </a:ext>
              </a:extLst>
            </p:cNvPr>
            <p:cNvGrpSpPr>
              <a:grpSpLocks/>
            </p:cNvGrpSpPr>
            <p:nvPr/>
          </p:nvGrpSpPr>
          <p:grpSpPr bwMode="auto">
            <a:xfrm rot="725865">
              <a:off x="131" y="1199"/>
              <a:ext cx="5640" cy="384"/>
              <a:chOff x="0" y="1200"/>
              <a:chExt cx="5640" cy="384"/>
            </a:xfrm>
          </p:grpSpPr>
          <p:sp>
            <p:nvSpPr>
              <p:cNvPr id="109" name="Rectangle 56">
                <a:extLst>
                  <a:ext uri="{FF2B5EF4-FFF2-40B4-BE49-F238E27FC236}">
                    <a16:creationId xmlns:a16="http://schemas.microsoft.com/office/drawing/2014/main" id="{BA0E01FB-A61B-DE40-8A1F-264003B607B5}"/>
                  </a:ext>
                </a:extLst>
              </p:cNvPr>
              <p:cNvSpPr>
                <a:spLocks noChangeArrowheads="1"/>
              </p:cNvSpPr>
              <p:nvPr/>
            </p:nvSpPr>
            <p:spPr bwMode="auto">
              <a:xfrm>
                <a:off x="539" y="1200"/>
                <a:ext cx="4562" cy="384"/>
              </a:xfrm>
              <a:prstGeom prst="rect">
                <a:avLst/>
              </a:prstGeom>
              <a:solidFill>
                <a:srgbClr val="033D77"/>
              </a:solidFill>
              <a:ln w="25400">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110" name="AutoShape 57">
                <a:extLst>
                  <a:ext uri="{FF2B5EF4-FFF2-40B4-BE49-F238E27FC236}">
                    <a16:creationId xmlns:a16="http://schemas.microsoft.com/office/drawing/2014/main" id="{CC1F3899-F351-CF49-BDCA-4DD2FA8748B8}"/>
                  </a:ext>
                </a:extLst>
              </p:cNvPr>
              <p:cNvSpPr>
                <a:spLocks noChangeArrowheads="1"/>
              </p:cNvSpPr>
              <p:nvPr/>
            </p:nvSpPr>
            <p:spPr bwMode="auto">
              <a:xfrm>
                <a:off x="5101" y="1200"/>
                <a:ext cx="539" cy="384"/>
              </a:xfrm>
              <a:prstGeom prst="rtTriangle">
                <a:avLst/>
              </a:prstGeom>
              <a:solidFill>
                <a:srgbClr val="033D77"/>
              </a:solidFill>
              <a:ln w="25400">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111" name="AutoShape 58">
                <a:extLst>
                  <a:ext uri="{FF2B5EF4-FFF2-40B4-BE49-F238E27FC236}">
                    <a16:creationId xmlns:a16="http://schemas.microsoft.com/office/drawing/2014/main" id="{DFD329DE-9551-9C49-9721-F1D195CFE815}"/>
                  </a:ext>
                </a:extLst>
              </p:cNvPr>
              <p:cNvSpPr>
                <a:spLocks noChangeArrowheads="1"/>
              </p:cNvSpPr>
              <p:nvPr/>
            </p:nvSpPr>
            <p:spPr bwMode="auto">
              <a:xfrm rot="-5413074">
                <a:off x="78" y="1122"/>
                <a:ext cx="384" cy="539"/>
              </a:xfrm>
              <a:prstGeom prst="rtTriangle">
                <a:avLst/>
              </a:prstGeom>
              <a:solidFill>
                <a:srgbClr val="033D77"/>
              </a:solidFill>
              <a:ln w="25400">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112" name="Text Box 59">
                <a:extLst>
                  <a:ext uri="{FF2B5EF4-FFF2-40B4-BE49-F238E27FC236}">
                    <a16:creationId xmlns:a16="http://schemas.microsoft.com/office/drawing/2014/main" id="{DE06823F-040C-C244-9F2F-10EF5916424E}"/>
                  </a:ext>
                </a:extLst>
              </p:cNvPr>
              <p:cNvSpPr txBox="1">
                <a:spLocks noChangeArrowheads="1"/>
              </p:cNvSpPr>
              <p:nvPr/>
            </p:nvSpPr>
            <p:spPr bwMode="auto">
              <a:xfrm>
                <a:off x="1222" y="1244"/>
                <a:ext cx="3335" cy="250"/>
              </a:xfrm>
              <a:prstGeom prst="rect">
                <a:avLst/>
              </a:prstGeom>
              <a:noFill/>
              <a:ln w="38100" cmpd="dbl">
                <a:noFill/>
                <a:miter lim="800000"/>
                <a:headEnd/>
                <a:tailEnd/>
              </a:ln>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a:defRPr/>
                </a:pPr>
                <a:r>
                  <a:rPr lang="en-US" sz="2000" b="1" dirty="0">
                    <a:solidFill>
                      <a:schemeClr val="bg1"/>
                    </a:solidFill>
                    <a:effectLst>
                      <a:outerShdw blurRad="38100" dist="38100" dir="2700000" algn="tl">
                        <a:srgbClr val="C0C0C0"/>
                      </a:outerShdw>
                    </a:effectLst>
                    <a:latin typeface="HandelGothic BT" pitchFamily="82" charset="0"/>
                  </a:rPr>
                  <a:t>N A T I O N A L    I N T E G R I T Y</a:t>
                </a:r>
              </a:p>
            </p:txBody>
          </p:sp>
        </p:grpSp>
        <p:sp>
          <p:nvSpPr>
            <p:cNvPr id="61" name="Rectangle 60">
              <a:extLst>
                <a:ext uri="{FF2B5EF4-FFF2-40B4-BE49-F238E27FC236}">
                  <a16:creationId xmlns:a16="http://schemas.microsoft.com/office/drawing/2014/main" id="{F62781E8-1D2B-904C-9B3D-E4F0365269C5}"/>
                </a:ext>
              </a:extLst>
            </p:cNvPr>
            <p:cNvSpPr>
              <a:spLocks noChangeArrowheads="1"/>
            </p:cNvSpPr>
            <p:nvPr/>
          </p:nvSpPr>
          <p:spPr bwMode="auto">
            <a:xfrm rot="2612546">
              <a:off x="4690" y="1967"/>
              <a:ext cx="243" cy="703"/>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62" name="Freeform 61">
              <a:extLst>
                <a:ext uri="{FF2B5EF4-FFF2-40B4-BE49-F238E27FC236}">
                  <a16:creationId xmlns:a16="http://schemas.microsoft.com/office/drawing/2014/main" id="{30D48239-F41F-234B-BD3F-E22D43BDF2AF}"/>
                </a:ext>
              </a:extLst>
            </p:cNvPr>
            <p:cNvSpPr>
              <a:spLocks/>
            </p:cNvSpPr>
            <p:nvPr/>
          </p:nvSpPr>
          <p:spPr bwMode="auto">
            <a:xfrm>
              <a:off x="4507" y="2461"/>
              <a:ext cx="228" cy="96"/>
            </a:xfrm>
            <a:custGeom>
              <a:avLst/>
              <a:gdLst>
                <a:gd name="T0" fmla="*/ 0 w 228"/>
                <a:gd name="T1" fmla="*/ 11 h 96"/>
                <a:gd name="T2" fmla="*/ 185 w 228"/>
                <a:gd name="T3" fmla="*/ 22 h 96"/>
                <a:gd name="T4" fmla="*/ 196 w 228"/>
                <a:gd name="T5" fmla="*/ 87 h 96"/>
                <a:gd name="T6" fmla="*/ 228 w 228"/>
                <a:gd name="T7" fmla="*/ 87 h 96"/>
                <a:gd name="T8" fmla="*/ 0 60000 65536"/>
                <a:gd name="T9" fmla="*/ 0 60000 65536"/>
                <a:gd name="T10" fmla="*/ 0 60000 65536"/>
                <a:gd name="T11" fmla="*/ 0 60000 65536"/>
                <a:gd name="T12" fmla="*/ 0 w 228"/>
                <a:gd name="T13" fmla="*/ 0 h 96"/>
                <a:gd name="T14" fmla="*/ 228 w 228"/>
                <a:gd name="T15" fmla="*/ 96 h 96"/>
              </a:gdLst>
              <a:ahLst/>
              <a:cxnLst>
                <a:cxn ang="T8">
                  <a:pos x="T0" y="T1"/>
                </a:cxn>
                <a:cxn ang="T9">
                  <a:pos x="T2" y="T3"/>
                </a:cxn>
                <a:cxn ang="T10">
                  <a:pos x="T4" y="T5"/>
                </a:cxn>
                <a:cxn ang="T11">
                  <a:pos x="T6" y="T7"/>
                </a:cxn>
              </a:cxnLst>
              <a:rect l="T12" t="T13" r="T14" b="T15"/>
              <a:pathLst>
                <a:path w="228" h="96">
                  <a:moveTo>
                    <a:pt x="0" y="11"/>
                  </a:moveTo>
                  <a:cubicBezTo>
                    <a:pt x="62" y="15"/>
                    <a:pt x="127" y="0"/>
                    <a:pt x="185" y="22"/>
                  </a:cubicBezTo>
                  <a:cubicBezTo>
                    <a:pt x="205" y="30"/>
                    <a:pt x="184" y="69"/>
                    <a:pt x="196" y="87"/>
                  </a:cubicBezTo>
                  <a:cubicBezTo>
                    <a:pt x="202" y="96"/>
                    <a:pt x="217" y="87"/>
                    <a:pt x="228" y="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63" name="Freeform 62">
              <a:extLst>
                <a:ext uri="{FF2B5EF4-FFF2-40B4-BE49-F238E27FC236}">
                  <a16:creationId xmlns:a16="http://schemas.microsoft.com/office/drawing/2014/main" id="{9F2DB791-C8E3-BB43-B918-77236F50D79D}"/>
                </a:ext>
              </a:extLst>
            </p:cNvPr>
            <p:cNvSpPr>
              <a:spLocks/>
            </p:cNvSpPr>
            <p:nvPr/>
          </p:nvSpPr>
          <p:spPr bwMode="auto">
            <a:xfrm>
              <a:off x="3181" y="2038"/>
              <a:ext cx="218" cy="543"/>
            </a:xfrm>
            <a:custGeom>
              <a:avLst/>
              <a:gdLst>
                <a:gd name="T0" fmla="*/ 0 w 218"/>
                <a:gd name="T1" fmla="*/ 0 h 543"/>
                <a:gd name="T2" fmla="*/ 33 w 218"/>
                <a:gd name="T3" fmla="*/ 32 h 543"/>
                <a:gd name="T4" fmla="*/ 109 w 218"/>
                <a:gd name="T5" fmla="*/ 304 h 543"/>
                <a:gd name="T6" fmla="*/ 131 w 218"/>
                <a:gd name="T7" fmla="*/ 369 h 543"/>
                <a:gd name="T8" fmla="*/ 141 w 218"/>
                <a:gd name="T9" fmla="*/ 467 h 543"/>
                <a:gd name="T10" fmla="*/ 218 w 218"/>
                <a:gd name="T11" fmla="*/ 543 h 543"/>
                <a:gd name="T12" fmla="*/ 0 60000 65536"/>
                <a:gd name="T13" fmla="*/ 0 60000 65536"/>
                <a:gd name="T14" fmla="*/ 0 60000 65536"/>
                <a:gd name="T15" fmla="*/ 0 60000 65536"/>
                <a:gd name="T16" fmla="*/ 0 60000 65536"/>
                <a:gd name="T17" fmla="*/ 0 60000 65536"/>
                <a:gd name="T18" fmla="*/ 0 w 218"/>
                <a:gd name="T19" fmla="*/ 0 h 543"/>
                <a:gd name="T20" fmla="*/ 218 w 218"/>
                <a:gd name="T21" fmla="*/ 543 h 543"/>
              </a:gdLst>
              <a:ahLst/>
              <a:cxnLst>
                <a:cxn ang="T12">
                  <a:pos x="T0" y="T1"/>
                </a:cxn>
                <a:cxn ang="T13">
                  <a:pos x="T2" y="T3"/>
                </a:cxn>
                <a:cxn ang="T14">
                  <a:pos x="T4" y="T5"/>
                </a:cxn>
                <a:cxn ang="T15">
                  <a:pos x="T6" y="T7"/>
                </a:cxn>
                <a:cxn ang="T16">
                  <a:pos x="T8" y="T9"/>
                </a:cxn>
                <a:cxn ang="T17">
                  <a:pos x="T10" y="T11"/>
                </a:cxn>
              </a:cxnLst>
              <a:rect l="T18" t="T19" r="T20" b="T21"/>
              <a:pathLst>
                <a:path w="218" h="543">
                  <a:moveTo>
                    <a:pt x="0" y="0"/>
                  </a:moveTo>
                  <a:cubicBezTo>
                    <a:pt x="11" y="11"/>
                    <a:pt x="29" y="17"/>
                    <a:pt x="33" y="32"/>
                  </a:cubicBezTo>
                  <a:cubicBezTo>
                    <a:pt x="50" y="104"/>
                    <a:pt x="11" y="271"/>
                    <a:pt x="109" y="304"/>
                  </a:cubicBezTo>
                  <a:cubicBezTo>
                    <a:pt x="116" y="326"/>
                    <a:pt x="129" y="346"/>
                    <a:pt x="131" y="369"/>
                  </a:cubicBezTo>
                  <a:cubicBezTo>
                    <a:pt x="134" y="402"/>
                    <a:pt x="133" y="435"/>
                    <a:pt x="141" y="467"/>
                  </a:cubicBezTo>
                  <a:cubicBezTo>
                    <a:pt x="150" y="502"/>
                    <a:pt x="194" y="519"/>
                    <a:pt x="218" y="54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64" name="Freeform 63">
              <a:extLst>
                <a:ext uri="{FF2B5EF4-FFF2-40B4-BE49-F238E27FC236}">
                  <a16:creationId xmlns:a16="http://schemas.microsoft.com/office/drawing/2014/main" id="{70B5EB51-E3A5-FD4E-A783-D1AF2E34BAFF}"/>
                </a:ext>
              </a:extLst>
            </p:cNvPr>
            <p:cNvSpPr>
              <a:spLocks/>
            </p:cNvSpPr>
            <p:nvPr/>
          </p:nvSpPr>
          <p:spPr bwMode="auto">
            <a:xfrm>
              <a:off x="3181" y="1842"/>
              <a:ext cx="218" cy="456"/>
            </a:xfrm>
            <a:custGeom>
              <a:avLst/>
              <a:gdLst>
                <a:gd name="T0" fmla="*/ 0 w 218"/>
                <a:gd name="T1" fmla="*/ 0 h 456"/>
                <a:gd name="T2" fmla="*/ 55 w 218"/>
                <a:gd name="T3" fmla="*/ 109 h 456"/>
                <a:gd name="T4" fmla="*/ 98 w 218"/>
                <a:gd name="T5" fmla="*/ 196 h 456"/>
                <a:gd name="T6" fmla="*/ 152 w 218"/>
                <a:gd name="T7" fmla="*/ 370 h 456"/>
                <a:gd name="T8" fmla="*/ 218 w 218"/>
                <a:gd name="T9" fmla="*/ 456 h 456"/>
                <a:gd name="T10" fmla="*/ 0 60000 65536"/>
                <a:gd name="T11" fmla="*/ 0 60000 65536"/>
                <a:gd name="T12" fmla="*/ 0 60000 65536"/>
                <a:gd name="T13" fmla="*/ 0 60000 65536"/>
                <a:gd name="T14" fmla="*/ 0 60000 65536"/>
                <a:gd name="T15" fmla="*/ 0 w 218"/>
                <a:gd name="T16" fmla="*/ 0 h 456"/>
                <a:gd name="T17" fmla="*/ 218 w 218"/>
                <a:gd name="T18" fmla="*/ 456 h 456"/>
              </a:gdLst>
              <a:ahLst/>
              <a:cxnLst>
                <a:cxn ang="T10">
                  <a:pos x="T0" y="T1"/>
                </a:cxn>
                <a:cxn ang="T11">
                  <a:pos x="T2" y="T3"/>
                </a:cxn>
                <a:cxn ang="T12">
                  <a:pos x="T4" y="T5"/>
                </a:cxn>
                <a:cxn ang="T13">
                  <a:pos x="T6" y="T7"/>
                </a:cxn>
                <a:cxn ang="T14">
                  <a:pos x="T8" y="T9"/>
                </a:cxn>
              </a:cxnLst>
              <a:rect l="T15" t="T16" r="T17" b="T18"/>
              <a:pathLst>
                <a:path w="218" h="456">
                  <a:moveTo>
                    <a:pt x="0" y="0"/>
                  </a:moveTo>
                  <a:cubicBezTo>
                    <a:pt x="13" y="40"/>
                    <a:pt x="31" y="74"/>
                    <a:pt x="55" y="109"/>
                  </a:cubicBezTo>
                  <a:cubicBezTo>
                    <a:pt x="81" y="276"/>
                    <a:pt x="38" y="108"/>
                    <a:pt x="98" y="196"/>
                  </a:cubicBezTo>
                  <a:cubicBezTo>
                    <a:pt x="128" y="240"/>
                    <a:pt x="117" y="315"/>
                    <a:pt x="152" y="370"/>
                  </a:cubicBezTo>
                  <a:cubicBezTo>
                    <a:pt x="161" y="414"/>
                    <a:pt x="164" y="456"/>
                    <a:pt x="218" y="456"/>
                  </a:cubicBezTo>
                </a:path>
              </a:pathLst>
            </a:custGeom>
            <a:solidFill>
              <a:srgbClr val="033D77"/>
            </a:solidFill>
            <a:ln w="9525">
              <a:solidFill>
                <a:srgbClr val="033D77"/>
              </a:solidFill>
              <a:round/>
              <a:headEnd/>
              <a:tailEnd/>
            </a:ln>
          </p:spPr>
          <p:txBody>
            <a:bodyPr wrap="none" anchor="ctr"/>
            <a:lstStyle/>
            <a:p>
              <a:endParaRPr lang="fr-FR"/>
            </a:p>
          </p:txBody>
        </p:sp>
        <p:grpSp>
          <p:nvGrpSpPr>
            <p:cNvPr id="65" name="Group 64">
              <a:extLst>
                <a:ext uri="{FF2B5EF4-FFF2-40B4-BE49-F238E27FC236}">
                  <a16:creationId xmlns:a16="http://schemas.microsoft.com/office/drawing/2014/main" id="{9924B40A-0B4F-F247-9006-111641542941}"/>
                </a:ext>
              </a:extLst>
            </p:cNvPr>
            <p:cNvGrpSpPr>
              <a:grpSpLocks/>
            </p:cNvGrpSpPr>
            <p:nvPr/>
          </p:nvGrpSpPr>
          <p:grpSpPr bwMode="auto">
            <a:xfrm rot="514901">
              <a:off x="4032" y="2255"/>
              <a:ext cx="432" cy="1359"/>
              <a:chOff x="4046" y="2304"/>
              <a:chExt cx="432" cy="1359"/>
            </a:xfrm>
          </p:grpSpPr>
          <p:sp>
            <p:nvSpPr>
              <p:cNvPr id="103" name="Oval 65">
                <a:extLst>
                  <a:ext uri="{FF2B5EF4-FFF2-40B4-BE49-F238E27FC236}">
                    <a16:creationId xmlns:a16="http://schemas.microsoft.com/office/drawing/2014/main" id="{42A820E3-5E19-7741-9903-02169275AD0C}"/>
                  </a:ext>
                </a:extLst>
              </p:cNvPr>
              <p:cNvSpPr>
                <a:spLocks noChangeArrowheads="1"/>
              </p:cNvSpPr>
              <p:nvPr/>
            </p:nvSpPr>
            <p:spPr bwMode="auto">
              <a:xfrm>
                <a:off x="4046" y="3569"/>
                <a:ext cx="432" cy="94"/>
              </a:xfrm>
              <a:prstGeom prst="ellipse">
                <a:avLst/>
              </a:prstGeom>
              <a:solidFill>
                <a:srgbClr val="033D77"/>
              </a:solidFill>
              <a:ln w="28575">
                <a:solidFill>
                  <a:schemeClr val="tx1"/>
                </a:solidFill>
                <a:round/>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104" name="Rectangle 66">
                <a:extLst>
                  <a:ext uri="{FF2B5EF4-FFF2-40B4-BE49-F238E27FC236}">
                    <a16:creationId xmlns:a16="http://schemas.microsoft.com/office/drawing/2014/main" id="{248CA6AB-8285-7B48-B1F9-A9F8A12A18EA}"/>
                  </a:ext>
                </a:extLst>
              </p:cNvPr>
              <p:cNvSpPr>
                <a:spLocks noChangeArrowheads="1"/>
              </p:cNvSpPr>
              <p:nvPr/>
            </p:nvSpPr>
            <p:spPr bwMode="auto">
              <a:xfrm>
                <a:off x="4142" y="2304"/>
                <a:ext cx="274" cy="1263"/>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105" name="Text Box 67">
                <a:extLst>
                  <a:ext uri="{FF2B5EF4-FFF2-40B4-BE49-F238E27FC236}">
                    <a16:creationId xmlns:a16="http://schemas.microsoft.com/office/drawing/2014/main" id="{97D8B3DB-CB6F-FA49-8CB7-0A47B3922771}"/>
                  </a:ext>
                </a:extLst>
              </p:cNvPr>
              <p:cNvSpPr txBox="1">
                <a:spLocks noChangeArrowheads="1"/>
              </p:cNvSpPr>
              <p:nvPr/>
            </p:nvSpPr>
            <p:spPr bwMode="auto">
              <a:xfrm rot="-5406537">
                <a:off x="4057" y="2487"/>
                <a:ext cx="443" cy="212"/>
              </a:xfrm>
              <a:prstGeom prst="rect">
                <a:avLst/>
              </a:prstGeom>
              <a:solidFill>
                <a:srgbClr val="033D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600" b="1">
                    <a:solidFill>
                      <a:schemeClr val="bg1"/>
                    </a:solidFill>
                    <a:latin typeface="HandelGothic BT" pitchFamily="82" charset="0"/>
                  </a:rPr>
                  <a:t>CIVIL</a:t>
                </a:r>
              </a:p>
            </p:txBody>
          </p:sp>
          <p:sp>
            <p:nvSpPr>
              <p:cNvPr id="106" name="Freeform 68">
                <a:extLst>
                  <a:ext uri="{FF2B5EF4-FFF2-40B4-BE49-F238E27FC236}">
                    <a16:creationId xmlns:a16="http://schemas.microsoft.com/office/drawing/2014/main" id="{BA8B4464-F572-7B4A-AE65-7C8B93EDE867}"/>
                  </a:ext>
                </a:extLst>
              </p:cNvPr>
              <p:cNvSpPr>
                <a:spLocks/>
              </p:cNvSpPr>
              <p:nvPr/>
            </p:nvSpPr>
            <p:spPr bwMode="auto">
              <a:xfrm>
                <a:off x="4152" y="2793"/>
                <a:ext cx="264" cy="424"/>
              </a:xfrm>
              <a:custGeom>
                <a:avLst/>
                <a:gdLst>
                  <a:gd name="T0" fmla="*/ 0 w 217"/>
                  <a:gd name="T1" fmla="*/ 424 h 424"/>
                  <a:gd name="T2" fmla="*/ 151 w 217"/>
                  <a:gd name="T3" fmla="*/ 337 h 424"/>
                  <a:gd name="T4" fmla="*/ 466 w 217"/>
                  <a:gd name="T5" fmla="*/ 293 h 424"/>
                  <a:gd name="T6" fmla="*/ 624 w 217"/>
                  <a:gd name="T7" fmla="*/ 152 h 424"/>
                  <a:gd name="T8" fmla="*/ 730 w 217"/>
                  <a:gd name="T9" fmla="*/ 120 h 424"/>
                  <a:gd name="T10" fmla="*/ 826 w 217"/>
                  <a:gd name="T11" fmla="*/ 65 h 424"/>
                  <a:gd name="T12" fmla="*/ 1041 w 217"/>
                  <a:gd name="T13" fmla="*/ 0 h 424"/>
                  <a:gd name="T14" fmla="*/ 0 60000 65536"/>
                  <a:gd name="T15" fmla="*/ 0 60000 65536"/>
                  <a:gd name="T16" fmla="*/ 0 60000 65536"/>
                  <a:gd name="T17" fmla="*/ 0 60000 65536"/>
                  <a:gd name="T18" fmla="*/ 0 60000 65536"/>
                  <a:gd name="T19" fmla="*/ 0 60000 65536"/>
                  <a:gd name="T20" fmla="*/ 0 60000 65536"/>
                  <a:gd name="T21" fmla="*/ 0 w 217"/>
                  <a:gd name="T22" fmla="*/ 0 h 424"/>
                  <a:gd name="T23" fmla="*/ 217 w 217"/>
                  <a:gd name="T24" fmla="*/ 424 h 4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424">
                    <a:moveTo>
                      <a:pt x="0" y="424"/>
                    </a:moveTo>
                    <a:cubicBezTo>
                      <a:pt x="6" y="390"/>
                      <a:pt x="4" y="362"/>
                      <a:pt x="32" y="337"/>
                    </a:cubicBezTo>
                    <a:cubicBezTo>
                      <a:pt x="52" y="320"/>
                      <a:pt x="97" y="293"/>
                      <a:pt x="97" y="293"/>
                    </a:cubicBezTo>
                    <a:cubicBezTo>
                      <a:pt x="148" y="218"/>
                      <a:pt x="93" y="310"/>
                      <a:pt x="130" y="152"/>
                    </a:cubicBezTo>
                    <a:cubicBezTo>
                      <a:pt x="133" y="139"/>
                      <a:pt x="146" y="132"/>
                      <a:pt x="152" y="120"/>
                    </a:cubicBezTo>
                    <a:cubicBezTo>
                      <a:pt x="161" y="102"/>
                      <a:pt x="164" y="82"/>
                      <a:pt x="173" y="65"/>
                    </a:cubicBezTo>
                    <a:cubicBezTo>
                      <a:pt x="185" y="42"/>
                      <a:pt x="217" y="0"/>
                      <a:pt x="217"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07" name="Freeform 69">
                <a:extLst>
                  <a:ext uri="{FF2B5EF4-FFF2-40B4-BE49-F238E27FC236}">
                    <a16:creationId xmlns:a16="http://schemas.microsoft.com/office/drawing/2014/main" id="{1A4F5FFC-447A-6F40-8F0F-7E0B546CB917}"/>
                  </a:ext>
                </a:extLst>
              </p:cNvPr>
              <p:cNvSpPr>
                <a:spLocks/>
              </p:cNvSpPr>
              <p:nvPr/>
            </p:nvSpPr>
            <p:spPr bwMode="auto">
              <a:xfrm>
                <a:off x="4162" y="2445"/>
                <a:ext cx="196" cy="315"/>
              </a:xfrm>
              <a:custGeom>
                <a:avLst/>
                <a:gdLst>
                  <a:gd name="T0" fmla="*/ 0 w 196"/>
                  <a:gd name="T1" fmla="*/ 315 h 315"/>
                  <a:gd name="T2" fmla="*/ 131 w 196"/>
                  <a:gd name="T3" fmla="*/ 261 h 315"/>
                  <a:gd name="T4" fmla="*/ 153 w 196"/>
                  <a:gd name="T5" fmla="*/ 196 h 315"/>
                  <a:gd name="T6" fmla="*/ 196 w 196"/>
                  <a:gd name="T7" fmla="*/ 131 h 315"/>
                  <a:gd name="T8" fmla="*/ 196 w 196"/>
                  <a:gd name="T9" fmla="*/ 0 h 315"/>
                  <a:gd name="T10" fmla="*/ 0 60000 65536"/>
                  <a:gd name="T11" fmla="*/ 0 60000 65536"/>
                  <a:gd name="T12" fmla="*/ 0 60000 65536"/>
                  <a:gd name="T13" fmla="*/ 0 60000 65536"/>
                  <a:gd name="T14" fmla="*/ 0 60000 65536"/>
                  <a:gd name="T15" fmla="*/ 0 w 196"/>
                  <a:gd name="T16" fmla="*/ 0 h 315"/>
                  <a:gd name="T17" fmla="*/ 196 w 196"/>
                  <a:gd name="T18" fmla="*/ 315 h 315"/>
                </a:gdLst>
                <a:ahLst/>
                <a:cxnLst>
                  <a:cxn ang="T10">
                    <a:pos x="T0" y="T1"/>
                  </a:cxn>
                  <a:cxn ang="T11">
                    <a:pos x="T2" y="T3"/>
                  </a:cxn>
                  <a:cxn ang="T12">
                    <a:pos x="T4" y="T5"/>
                  </a:cxn>
                  <a:cxn ang="T13">
                    <a:pos x="T6" y="T7"/>
                  </a:cxn>
                  <a:cxn ang="T14">
                    <a:pos x="T8" y="T9"/>
                  </a:cxn>
                </a:cxnLst>
                <a:rect l="T15" t="T16" r="T17" b="T18"/>
                <a:pathLst>
                  <a:path w="196" h="315">
                    <a:moveTo>
                      <a:pt x="0" y="315"/>
                    </a:moveTo>
                    <a:cubicBezTo>
                      <a:pt x="50" y="291"/>
                      <a:pt x="76" y="272"/>
                      <a:pt x="131" y="261"/>
                    </a:cubicBezTo>
                    <a:cubicBezTo>
                      <a:pt x="138" y="239"/>
                      <a:pt x="140" y="215"/>
                      <a:pt x="153" y="196"/>
                    </a:cubicBezTo>
                    <a:cubicBezTo>
                      <a:pt x="167" y="174"/>
                      <a:pt x="196" y="157"/>
                      <a:pt x="196" y="131"/>
                    </a:cubicBezTo>
                    <a:cubicBezTo>
                      <a:pt x="196" y="87"/>
                      <a:pt x="196" y="44"/>
                      <a:pt x="196" y="0"/>
                    </a:cubicBezTo>
                  </a:path>
                </a:pathLst>
              </a:custGeom>
              <a:solidFill>
                <a:srgbClr val="033D77"/>
              </a:solidFill>
              <a:ln w="9525">
                <a:solidFill>
                  <a:schemeClr val="tx1"/>
                </a:solidFill>
                <a:round/>
                <a:headEnd/>
                <a:tailEnd/>
              </a:ln>
            </p:spPr>
            <p:txBody>
              <a:bodyPr wrap="none" anchor="ctr"/>
              <a:lstStyle/>
              <a:p>
                <a:endParaRPr lang="fr-FR"/>
              </a:p>
            </p:txBody>
          </p:sp>
          <p:sp>
            <p:nvSpPr>
              <p:cNvPr id="108" name="Freeform 70">
                <a:extLst>
                  <a:ext uri="{FF2B5EF4-FFF2-40B4-BE49-F238E27FC236}">
                    <a16:creationId xmlns:a16="http://schemas.microsoft.com/office/drawing/2014/main" id="{78F3C664-B494-5B4D-8477-D10C1E357E95}"/>
                  </a:ext>
                </a:extLst>
              </p:cNvPr>
              <p:cNvSpPr>
                <a:spLocks/>
              </p:cNvSpPr>
              <p:nvPr/>
            </p:nvSpPr>
            <p:spPr bwMode="auto">
              <a:xfrm>
                <a:off x="4176" y="2304"/>
                <a:ext cx="217" cy="239"/>
              </a:xfrm>
              <a:custGeom>
                <a:avLst/>
                <a:gdLst>
                  <a:gd name="T0" fmla="*/ 0 w 217"/>
                  <a:gd name="T1" fmla="*/ 0 h 239"/>
                  <a:gd name="T2" fmla="*/ 119 w 217"/>
                  <a:gd name="T3" fmla="*/ 152 h 239"/>
                  <a:gd name="T4" fmla="*/ 173 w 217"/>
                  <a:gd name="T5" fmla="*/ 98 h 239"/>
                  <a:gd name="T6" fmla="*/ 195 w 217"/>
                  <a:gd name="T7" fmla="*/ 163 h 239"/>
                  <a:gd name="T8" fmla="*/ 217 w 217"/>
                  <a:gd name="T9" fmla="*/ 239 h 239"/>
                  <a:gd name="T10" fmla="*/ 0 60000 65536"/>
                  <a:gd name="T11" fmla="*/ 0 60000 65536"/>
                  <a:gd name="T12" fmla="*/ 0 60000 65536"/>
                  <a:gd name="T13" fmla="*/ 0 60000 65536"/>
                  <a:gd name="T14" fmla="*/ 0 60000 65536"/>
                  <a:gd name="T15" fmla="*/ 0 w 217"/>
                  <a:gd name="T16" fmla="*/ 0 h 239"/>
                  <a:gd name="T17" fmla="*/ 217 w 217"/>
                  <a:gd name="T18" fmla="*/ 239 h 239"/>
                </a:gdLst>
                <a:ahLst/>
                <a:cxnLst>
                  <a:cxn ang="T10">
                    <a:pos x="T0" y="T1"/>
                  </a:cxn>
                  <a:cxn ang="T11">
                    <a:pos x="T2" y="T3"/>
                  </a:cxn>
                  <a:cxn ang="T12">
                    <a:pos x="T4" y="T5"/>
                  </a:cxn>
                  <a:cxn ang="T13">
                    <a:pos x="T6" y="T7"/>
                  </a:cxn>
                  <a:cxn ang="T14">
                    <a:pos x="T8" y="T9"/>
                  </a:cxn>
                </a:cxnLst>
                <a:rect l="T15" t="T16" r="T17" b="T18"/>
                <a:pathLst>
                  <a:path w="217" h="239">
                    <a:moveTo>
                      <a:pt x="0" y="0"/>
                    </a:moveTo>
                    <a:cubicBezTo>
                      <a:pt x="16" y="72"/>
                      <a:pt x="44" y="129"/>
                      <a:pt x="119" y="152"/>
                    </a:cubicBezTo>
                    <a:cubicBezTo>
                      <a:pt x="120" y="150"/>
                      <a:pt x="158" y="86"/>
                      <a:pt x="173" y="98"/>
                    </a:cubicBezTo>
                    <a:cubicBezTo>
                      <a:pt x="191" y="112"/>
                      <a:pt x="195" y="163"/>
                      <a:pt x="195" y="163"/>
                    </a:cubicBezTo>
                    <a:cubicBezTo>
                      <a:pt x="207" y="234"/>
                      <a:pt x="189" y="214"/>
                      <a:pt x="217" y="23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66" name="Text Box 71">
              <a:extLst>
                <a:ext uri="{FF2B5EF4-FFF2-40B4-BE49-F238E27FC236}">
                  <a16:creationId xmlns:a16="http://schemas.microsoft.com/office/drawing/2014/main" id="{C1FDDFDF-FA24-B746-A576-994C2588A4AB}"/>
                </a:ext>
              </a:extLst>
            </p:cNvPr>
            <p:cNvSpPr txBox="1">
              <a:spLocks noChangeArrowheads="1"/>
            </p:cNvSpPr>
            <p:nvPr/>
          </p:nvSpPr>
          <p:spPr bwMode="auto">
            <a:xfrm rot="-2793613">
              <a:off x="4460" y="2197"/>
              <a:ext cx="672" cy="212"/>
            </a:xfrm>
            <a:prstGeom prst="rect">
              <a:avLst/>
            </a:prstGeom>
            <a:solidFill>
              <a:srgbClr val="033D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600" b="1">
                  <a:solidFill>
                    <a:schemeClr val="bg1"/>
                  </a:solidFill>
                  <a:latin typeface="HandelGothic BT" pitchFamily="82" charset="0"/>
                </a:rPr>
                <a:t>SECTOR</a:t>
              </a:r>
            </a:p>
          </p:txBody>
        </p:sp>
        <p:sp>
          <p:nvSpPr>
            <p:cNvPr id="67" name="Freeform 72">
              <a:extLst>
                <a:ext uri="{FF2B5EF4-FFF2-40B4-BE49-F238E27FC236}">
                  <a16:creationId xmlns:a16="http://schemas.microsoft.com/office/drawing/2014/main" id="{BD775344-4A52-964D-8403-A9D391863E6F}"/>
                </a:ext>
              </a:extLst>
            </p:cNvPr>
            <p:cNvSpPr>
              <a:spLocks/>
            </p:cNvSpPr>
            <p:nvPr/>
          </p:nvSpPr>
          <p:spPr bwMode="auto">
            <a:xfrm>
              <a:off x="2746" y="1722"/>
              <a:ext cx="174" cy="305"/>
            </a:xfrm>
            <a:custGeom>
              <a:avLst/>
              <a:gdLst>
                <a:gd name="T0" fmla="*/ 0 w 174"/>
                <a:gd name="T1" fmla="*/ 0 h 305"/>
                <a:gd name="T2" fmla="*/ 44 w 174"/>
                <a:gd name="T3" fmla="*/ 66 h 305"/>
                <a:gd name="T4" fmla="*/ 55 w 174"/>
                <a:gd name="T5" fmla="*/ 98 h 305"/>
                <a:gd name="T6" fmla="*/ 98 w 174"/>
                <a:gd name="T7" fmla="*/ 109 h 305"/>
                <a:gd name="T8" fmla="*/ 142 w 174"/>
                <a:gd name="T9" fmla="*/ 240 h 305"/>
                <a:gd name="T10" fmla="*/ 153 w 174"/>
                <a:gd name="T11" fmla="*/ 272 h 305"/>
                <a:gd name="T12" fmla="*/ 174 w 174"/>
                <a:gd name="T13" fmla="*/ 305 h 305"/>
                <a:gd name="T14" fmla="*/ 0 60000 65536"/>
                <a:gd name="T15" fmla="*/ 0 60000 65536"/>
                <a:gd name="T16" fmla="*/ 0 60000 65536"/>
                <a:gd name="T17" fmla="*/ 0 60000 65536"/>
                <a:gd name="T18" fmla="*/ 0 60000 65536"/>
                <a:gd name="T19" fmla="*/ 0 60000 65536"/>
                <a:gd name="T20" fmla="*/ 0 60000 65536"/>
                <a:gd name="T21" fmla="*/ 0 w 174"/>
                <a:gd name="T22" fmla="*/ 0 h 305"/>
                <a:gd name="T23" fmla="*/ 174 w 174"/>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305">
                  <a:moveTo>
                    <a:pt x="0" y="0"/>
                  </a:moveTo>
                  <a:cubicBezTo>
                    <a:pt x="15" y="22"/>
                    <a:pt x="29" y="44"/>
                    <a:pt x="44" y="66"/>
                  </a:cubicBezTo>
                  <a:cubicBezTo>
                    <a:pt x="50" y="75"/>
                    <a:pt x="46" y="91"/>
                    <a:pt x="55" y="98"/>
                  </a:cubicBezTo>
                  <a:cubicBezTo>
                    <a:pt x="67" y="107"/>
                    <a:pt x="84" y="105"/>
                    <a:pt x="98" y="109"/>
                  </a:cubicBezTo>
                  <a:cubicBezTo>
                    <a:pt x="130" y="157"/>
                    <a:pt x="129" y="182"/>
                    <a:pt x="142" y="240"/>
                  </a:cubicBezTo>
                  <a:cubicBezTo>
                    <a:pt x="144" y="251"/>
                    <a:pt x="148" y="262"/>
                    <a:pt x="153" y="272"/>
                  </a:cubicBezTo>
                  <a:cubicBezTo>
                    <a:pt x="159" y="284"/>
                    <a:pt x="174" y="305"/>
                    <a:pt x="174" y="30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68" name="Freeform 73">
              <a:extLst>
                <a:ext uri="{FF2B5EF4-FFF2-40B4-BE49-F238E27FC236}">
                  <a16:creationId xmlns:a16="http://schemas.microsoft.com/office/drawing/2014/main" id="{824E9A29-E1DD-384B-B261-C4608FB23D03}"/>
                </a:ext>
              </a:extLst>
            </p:cNvPr>
            <p:cNvSpPr>
              <a:spLocks/>
            </p:cNvSpPr>
            <p:nvPr/>
          </p:nvSpPr>
          <p:spPr bwMode="auto">
            <a:xfrm>
              <a:off x="3268" y="1777"/>
              <a:ext cx="120" cy="296"/>
            </a:xfrm>
            <a:custGeom>
              <a:avLst/>
              <a:gdLst>
                <a:gd name="T0" fmla="*/ 0 w 120"/>
                <a:gd name="T1" fmla="*/ 0 h 296"/>
                <a:gd name="T2" fmla="*/ 76 w 120"/>
                <a:gd name="T3" fmla="*/ 141 h 296"/>
                <a:gd name="T4" fmla="*/ 98 w 120"/>
                <a:gd name="T5" fmla="*/ 261 h 296"/>
                <a:gd name="T6" fmla="*/ 120 w 120"/>
                <a:gd name="T7" fmla="*/ 293 h 296"/>
                <a:gd name="T8" fmla="*/ 0 60000 65536"/>
                <a:gd name="T9" fmla="*/ 0 60000 65536"/>
                <a:gd name="T10" fmla="*/ 0 60000 65536"/>
                <a:gd name="T11" fmla="*/ 0 60000 65536"/>
                <a:gd name="T12" fmla="*/ 0 w 120"/>
                <a:gd name="T13" fmla="*/ 0 h 296"/>
                <a:gd name="T14" fmla="*/ 120 w 120"/>
                <a:gd name="T15" fmla="*/ 296 h 296"/>
              </a:gdLst>
              <a:ahLst/>
              <a:cxnLst>
                <a:cxn ang="T8">
                  <a:pos x="T0" y="T1"/>
                </a:cxn>
                <a:cxn ang="T9">
                  <a:pos x="T2" y="T3"/>
                </a:cxn>
                <a:cxn ang="T10">
                  <a:pos x="T4" y="T5"/>
                </a:cxn>
                <a:cxn ang="T11">
                  <a:pos x="T6" y="T7"/>
                </a:cxn>
              </a:cxnLst>
              <a:rect l="T12" t="T13" r="T14" b="T15"/>
              <a:pathLst>
                <a:path w="120" h="296">
                  <a:moveTo>
                    <a:pt x="0" y="0"/>
                  </a:moveTo>
                  <a:cubicBezTo>
                    <a:pt x="18" y="52"/>
                    <a:pt x="64" y="86"/>
                    <a:pt x="76" y="141"/>
                  </a:cubicBezTo>
                  <a:cubicBezTo>
                    <a:pt x="94" y="219"/>
                    <a:pt x="80" y="189"/>
                    <a:pt x="98" y="261"/>
                  </a:cubicBezTo>
                  <a:cubicBezTo>
                    <a:pt x="107" y="296"/>
                    <a:pt x="99" y="293"/>
                    <a:pt x="120" y="29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69" name="Rectangle 74">
              <a:extLst>
                <a:ext uri="{FF2B5EF4-FFF2-40B4-BE49-F238E27FC236}">
                  <a16:creationId xmlns:a16="http://schemas.microsoft.com/office/drawing/2014/main" id="{0CD6A3D4-BE38-F64D-8AB8-2089A7F7BA78}"/>
                </a:ext>
              </a:extLst>
            </p:cNvPr>
            <p:cNvSpPr>
              <a:spLocks noChangeArrowheads="1"/>
            </p:cNvSpPr>
            <p:nvPr/>
          </p:nvSpPr>
          <p:spPr bwMode="auto">
            <a:xfrm rot="3092553">
              <a:off x="4411" y="1706"/>
              <a:ext cx="235" cy="671"/>
            </a:xfrm>
            <a:prstGeom prst="rect">
              <a:avLst/>
            </a:prstGeom>
            <a:solidFill>
              <a:srgbClr val="033D77"/>
            </a:solidFill>
            <a:ln w="28575">
              <a:solidFill>
                <a:srgbClr val="033D77"/>
              </a:solidFill>
              <a:miter lim="800000"/>
              <a:headEnd/>
              <a:tailEnd/>
            </a:ln>
          </p:spPr>
          <p:txBody>
            <a:bodyPr rot="10800000" vert="eaVert"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600" b="1">
                  <a:solidFill>
                    <a:schemeClr val="bg1"/>
                  </a:solidFill>
                  <a:latin typeface="HandelGothic BT" pitchFamily="82" charset="0"/>
                </a:rPr>
                <a:t>SOCIETY</a:t>
              </a:r>
              <a:endParaRPr lang="en-US" altLang="en-US" sz="2400">
                <a:solidFill>
                  <a:schemeClr val="bg1"/>
                </a:solidFill>
                <a:latin typeface="HandelGothic BT" pitchFamily="82" charset="0"/>
              </a:endParaRPr>
            </a:p>
          </p:txBody>
        </p:sp>
        <p:sp>
          <p:nvSpPr>
            <p:cNvPr id="70" name="Freeform 75">
              <a:extLst>
                <a:ext uri="{FF2B5EF4-FFF2-40B4-BE49-F238E27FC236}">
                  <a16:creationId xmlns:a16="http://schemas.microsoft.com/office/drawing/2014/main" id="{2FDC6B47-22E8-0A4B-A54C-D5C804497883}"/>
                </a:ext>
              </a:extLst>
            </p:cNvPr>
            <p:cNvSpPr>
              <a:spLocks/>
            </p:cNvSpPr>
            <p:nvPr/>
          </p:nvSpPr>
          <p:spPr bwMode="auto">
            <a:xfrm>
              <a:off x="4402" y="1967"/>
              <a:ext cx="359" cy="76"/>
            </a:xfrm>
            <a:custGeom>
              <a:avLst/>
              <a:gdLst>
                <a:gd name="T0" fmla="*/ 0 w 359"/>
                <a:gd name="T1" fmla="*/ 76 h 76"/>
                <a:gd name="T2" fmla="*/ 326 w 359"/>
                <a:gd name="T3" fmla="*/ 44 h 76"/>
                <a:gd name="T4" fmla="*/ 359 w 359"/>
                <a:gd name="T5" fmla="*/ 0 h 76"/>
                <a:gd name="T6" fmla="*/ 0 60000 65536"/>
                <a:gd name="T7" fmla="*/ 0 60000 65536"/>
                <a:gd name="T8" fmla="*/ 0 60000 65536"/>
                <a:gd name="T9" fmla="*/ 0 w 359"/>
                <a:gd name="T10" fmla="*/ 0 h 76"/>
                <a:gd name="T11" fmla="*/ 359 w 359"/>
                <a:gd name="T12" fmla="*/ 76 h 76"/>
              </a:gdLst>
              <a:ahLst/>
              <a:cxnLst>
                <a:cxn ang="T6">
                  <a:pos x="T0" y="T1"/>
                </a:cxn>
                <a:cxn ang="T7">
                  <a:pos x="T2" y="T3"/>
                </a:cxn>
                <a:cxn ang="T8">
                  <a:pos x="T4" y="T5"/>
                </a:cxn>
              </a:cxnLst>
              <a:rect l="T9" t="T10" r="T11" b="T12"/>
              <a:pathLst>
                <a:path w="359" h="76">
                  <a:moveTo>
                    <a:pt x="0" y="76"/>
                  </a:moveTo>
                  <a:cubicBezTo>
                    <a:pt x="107" y="64"/>
                    <a:pt x="223" y="75"/>
                    <a:pt x="326" y="44"/>
                  </a:cubicBezTo>
                  <a:cubicBezTo>
                    <a:pt x="351" y="7"/>
                    <a:pt x="339" y="20"/>
                    <a:pt x="359"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71" name="Freeform 76">
              <a:extLst>
                <a:ext uri="{FF2B5EF4-FFF2-40B4-BE49-F238E27FC236}">
                  <a16:creationId xmlns:a16="http://schemas.microsoft.com/office/drawing/2014/main" id="{FD6F6178-ADF1-EC41-BA67-CAC63BA4463D}"/>
                </a:ext>
              </a:extLst>
            </p:cNvPr>
            <p:cNvSpPr>
              <a:spLocks/>
            </p:cNvSpPr>
            <p:nvPr/>
          </p:nvSpPr>
          <p:spPr bwMode="auto">
            <a:xfrm>
              <a:off x="4642" y="2207"/>
              <a:ext cx="413" cy="125"/>
            </a:xfrm>
            <a:custGeom>
              <a:avLst/>
              <a:gdLst>
                <a:gd name="T0" fmla="*/ 0 w 413"/>
                <a:gd name="T1" fmla="*/ 125 h 125"/>
                <a:gd name="T2" fmla="*/ 217 w 413"/>
                <a:gd name="T3" fmla="*/ 60 h 125"/>
                <a:gd name="T4" fmla="*/ 348 w 413"/>
                <a:gd name="T5" fmla="*/ 28 h 125"/>
                <a:gd name="T6" fmla="*/ 413 w 413"/>
                <a:gd name="T7" fmla="*/ 6 h 125"/>
                <a:gd name="T8" fmla="*/ 0 60000 65536"/>
                <a:gd name="T9" fmla="*/ 0 60000 65536"/>
                <a:gd name="T10" fmla="*/ 0 60000 65536"/>
                <a:gd name="T11" fmla="*/ 0 60000 65536"/>
                <a:gd name="T12" fmla="*/ 0 w 413"/>
                <a:gd name="T13" fmla="*/ 0 h 125"/>
                <a:gd name="T14" fmla="*/ 413 w 413"/>
                <a:gd name="T15" fmla="*/ 125 h 125"/>
              </a:gdLst>
              <a:ahLst/>
              <a:cxnLst>
                <a:cxn ang="T8">
                  <a:pos x="T0" y="T1"/>
                </a:cxn>
                <a:cxn ang="T9">
                  <a:pos x="T2" y="T3"/>
                </a:cxn>
                <a:cxn ang="T10">
                  <a:pos x="T4" y="T5"/>
                </a:cxn>
                <a:cxn ang="T11">
                  <a:pos x="T6" y="T7"/>
                </a:cxn>
              </a:cxnLst>
              <a:rect l="T12" t="T13" r="T14" b="T15"/>
              <a:pathLst>
                <a:path w="413" h="125">
                  <a:moveTo>
                    <a:pt x="0" y="125"/>
                  </a:moveTo>
                  <a:cubicBezTo>
                    <a:pt x="82" y="71"/>
                    <a:pt x="128" y="85"/>
                    <a:pt x="217" y="60"/>
                  </a:cubicBezTo>
                  <a:cubicBezTo>
                    <a:pt x="345" y="25"/>
                    <a:pt x="219" y="48"/>
                    <a:pt x="348" y="28"/>
                  </a:cubicBezTo>
                  <a:cubicBezTo>
                    <a:pt x="389" y="0"/>
                    <a:pt x="367" y="6"/>
                    <a:pt x="413" y="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nvGrpSpPr>
            <p:cNvPr id="72" name="Group 77">
              <a:extLst>
                <a:ext uri="{FF2B5EF4-FFF2-40B4-BE49-F238E27FC236}">
                  <a16:creationId xmlns:a16="http://schemas.microsoft.com/office/drawing/2014/main" id="{759A6BB5-7BE7-F541-AC2E-7C4638D64A5B}"/>
                </a:ext>
              </a:extLst>
            </p:cNvPr>
            <p:cNvGrpSpPr>
              <a:grpSpLocks/>
            </p:cNvGrpSpPr>
            <p:nvPr/>
          </p:nvGrpSpPr>
          <p:grpSpPr bwMode="auto">
            <a:xfrm>
              <a:off x="4786" y="2015"/>
              <a:ext cx="967" cy="1599"/>
              <a:chOff x="4800" y="2064"/>
              <a:chExt cx="967" cy="1599"/>
            </a:xfrm>
          </p:grpSpPr>
          <p:sp>
            <p:nvSpPr>
              <p:cNvPr id="92" name="Rectangle 78">
                <a:extLst>
                  <a:ext uri="{FF2B5EF4-FFF2-40B4-BE49-F238E27FC236}">
                    <a16:creationId xmlns:a16="http://schemas.microsoft.com/office/drawing/2014/main" id="{0D87F1F3-B823-1548-B17D-9B13A66596A5}"/>
                  </a:ext>
                </a:extLst>
              </p:cNvPr>
              <p:cNvSpPr>
                <a:spLocks noChangeArrowheads="1"/>
              </p:cNvSpPr>
              <p:nvPr/>
            </p:nvSpPr>
            <p:spPr bwMode="auto">
              <a:xfrm rot="1457324">
                <a:off x="5184" y="2160"/>
                <a:ext cx="336" cy="14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93" name="Freeform 79">
                <a:extLst>
                  <a:ext uri="{FF2B5EF4-FFF2-40B4-BE49-F238E27FC236}">
                    <a16:creationId xmlns:a16="http://schemas.microsoft.com/office/drawing/2014/main" id="{E9807324-677D-FA4E-B36C-674DDB630AF0}"/>
                  </a:ext>
                </a:extLst>
              </p:cNvPr>
              <p:cNvSpPr>
                <a:spLocks/>
              </p:cNvSpPr>
              <p:nvPr/>
            </p:nvSpPr>
            <p:spPr bwMode="auto">
              <a:xfrm>
                <a:off x="4800" y="2160"/>
                <a:ext cx="218" cy="278"/>
              </a:xfrm>
              <a:custGeom>
                <a:avLst/>
                <a:gdLst>
                  <a:gd name="T0" fmla="*/ 0 w 218"/>
                  <a:gd name="T1" fmla="*/ 239 h 278"/>
                  <a:gd name="T2" fmla="*/ 173 w 218"/>
                  <a:gd name="T3" fmla="*/ 163 h 278"/>
                  <a:gd name="T4" fmla="*/ 163 w 218"/>
                  <a:gd name="T5" fmla="*/ 87 h 278"/>
                  <a:gd name="T6" fmla="*/ 97 w 218"/>
                  <a:gd name="T7" fmla="*/ 98 h 278"/>
                  <a:gd name="T8" fmla="*/ 0 w 218"/>
                  <a:gd name="T9" fmla="*/ 0 h 278"/>
                  <a:gd name="T10" fmla="*/ 0 60000 65536"/>
                  <a:gd name="T11" fmla="*/ 0 60000 65536"/>
                  <a:gd name="T12" fmla="*/ 0 60000 65536"/>
                  <a:gd name="T13" fmla="*/ 0 60000 65536"/>
                  <a:gd name="T14" fmla="*/ 0 60000 65536"/>
                  <a:gd name="T15" fmla="*/ 0 w 218"/>
                  <a:gd name="T16" fmla="*/ 0 h 278"/>
                  <a:gd name="T17" fmla="*/ 218 w 218"/>
                  <a:gd name="T18" fmla="*/ 278 h 278"/>
                </a:gdLst>
                <a:ahLst/>
                <a:cxnLst>
                  <a:cxn ang="T10">
                    <a:pos x="T0" y="T1"/>
                  </a:cxn>
                  <a:cxn ang="T11">
                    <a:pos x="T2" y="T3"/>
                  </a:cxn>
                  <a:cxn ang="T12">
                    <a:pos x="T4" y="T5"/>
                  </a:cxn>
                  <a:cxn ang="T13">
                    <a:pos x="T6" y="T7"/>
                  </a:cxn>
                  <a:cxn ang="T14">
                    <a:pos x="T8" y="T9"/>
                  </a:cxn>
                </a:cxnLst>
                <a:rect l="T15" t="T16" r="T17" b="T18"/>
                <a:pathLst>
                  <a:path w="218" h="278">
                    <a:moveTo>
                      <a:pt x="0" y="239"/>
                    </a:moveTo>
                    <a:cubicBezTo>
                      <a:pt x="218" y="213"/>
                      <a:pt x="192" y="278"/>
                      <a:pt x="173" y="163"/>
                    </a:cubicBezTo>
                    <a:cubicBezTo>
                      <a:pt x="169" y="138"/>
                      <a:pt x="166" y="112"/>
                      <a:pt x="163" y="87"/>
                    </a:cubicBezTo>
                    <a:cubicBezTo>
                      <a:pt x="141" y="91"/>
                      <a:pt x="119" y="100"/>
                      <a:pt x="97" y="98"/>
                    </a:cubicBezTo>
                    <a:cubicBezTo>
                      <a:pt x="60" y="94"/>
                      <a:pt x="0" y="38"/>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nvGrpSpPr>
              <p:cNvPr id="94" name="Group 80">
                <a:extLst>
                  <a:ext uri="{FF2B5EF4-FFF2-40B4-BE49-F238E27FC236}">
                    <a16:creationId xmlns:a16="http://schemas.microsoft.com/office/drawing/2014/main" id="{466373C1-04F0-3C42-8EE4-D8E61C13956D}"/>
                  </a:ext>
                </a:extLst>
              </p:cNvPr>
              <p:cNvGrpSpPr>
                <a:grpSpLocks/>
              </p:cNvGrpSpPr>
              <p:nvPr/>
            </p:nvGrpSpPr>
            <p:grpSpPr bwMode="auto">
              <a:xfrm rot="1046413">
                <a:off x="5006" y="2400"/>
                <a:ext cx="432" cy="1263"/>
                <a:chOff x="5006" y="2400"/>
                <a:chExt cx="432" cy="1263"/>
              </a:xfrm>
            </p:grpSpPr>
            <p:sp>
              <p:nvSpPr>
                <p:cNvPr id="98" name="Oval 81">
                  <a:extLst>
                    <a:ext uri="{FF2B5EF4-FFF2-40B4-BE49-F238E27FC236}">
                      <a16:creationId xmlns:a16="http://schemas.microsoft.com/office/drawing/2014/main" id="{E27AD199-FF03-3942-AA45-3B6836F2EAE2}"/>
                    </a:ext>
                  </a:extLst>
                </p:cNvPr>
                <p:cNvSpPr>
                  <a:spLocks noChangeArrowheads="1"/>
                </p:cNvSpPr>
                <p:nvPr/>
              </p:nvSpPr>
              <p:spPr bwMode="auto">
                <a:xfrm>
                  <a:off x="5006" y="3567"/>
                  <a:ext cx="432" cy="96"/>
                </a:xfrm>
                <a:prstGeom prst="ellipse">
                  <a:avLst/>
                </a:prstGeom>
                <a:solidFill>
                  <a:srgbClr val="033D77"/>
                </a:solidFill>
                <a:ln w="28575">
                  <a:solidFill>
                    <a:schemeClr val="tx1"/>
                  </a:solidFill>
                  <a:round/>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99" name="Rectangle 82">
                  <a:extLst>
                    <a:ext uri="{FF2B5EF4-FFF2-40B4-BE49-F238E27FC236}">
                      <a16:creationId xmlns:a16="http://schemas.microsoft.com/office/drawing/2014/main" id="{B8E40959-DDCD-014C-B2E7-585939CA21CF}"/>
                    </a:ext>
                  </a:extLst>
                </p:cNvPr>
                <p:cNvSpPr>
                  <a:spLocks noChangeArrowheads="1"/>
                </p:cNvSpPr>
                <p:nvPr/>
              </p:nvSpPr>
              <p:spPr bwMode="auto">
                <a:xfrm>
                  <a:off x="5088" y="2448"/>
                  <a:ext cx="240" cy="1104"/>
                </a:xfrm>
                <a:prstGeom prst="rect">
                  <a:avLst/>
                </a:prstGeom>
                <a:solidFill>
                  <a:srgbClr val="0066CC"/>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100" name="Text Box 83">
                  <a:extLst>
                    <a:ext uri="{FF2B5EF4-FFF2-40B4-BE49-F238E27FC236}">
                      <a16:creationId xmlns:a16="http://schemas.microsoft.com/office/drawing/2014/main" id="{ACD5E0B4-8645-A447-8164-2561D1BDD508}"/>
                    </a:ext>
                  </a:extLst>
                </p:cNvPr>
                <p:cNvSpPr txBox="1">
                  <a:spLocks noChangeArrowheads="1"/>
                </p:cNvSpPr>
                <p:nvPr/>
              </p:nvSpPr>
              <p:spPr bwMode="auto">
                <a:xfrm rot="-5400000">
                  <a:off x="4643" y="2885"/>
                  <a:ext cx="1099" cy="218"/>
                </a:xfrm>
                <a:prstGeom prst="rect">
                  <a:avLst/>
                </a:prstGeom>
                <a:solidFill>
                  <a:srgbClr val="033D77"/>
                </a:solidFill>
                <a:ln w="9525">
                  <a:solidFill>
                    <a:schemeClr val="tx1"/>
                  </a:solidFill>
                  <a:miter lim="800000"/>
                  <a:headEnd/>
                  <a:tailEnd/>
                </a:ln>
              </p:spPr>
              <p:txBody>
                <a:bodyPr>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600" b="1">
                      <a:solidFill>
                        <a:schemeClr val="bg1"/>
                      </a:solidFill>
                      <a:latin typeface="HandelGothic BT" pitchFamily="82" charset="0"/>
                    </a:rPr>
                    <a:t>INTERNATION</a:t>
                  </a:r>
                </a:p>
              </p:txBody>
            </p:sp>
            <p:sp>
              <p:nvSpPr>
                <p:cNvPr id="101" name="Freeform 84">
                  <a:extLst>
                    <a:ext uri="{FF2B5EF4-FFF2-40B4-BE49-F238E27FC236}">
                      <a16:creationId xmlns:a16="http://schemas.microsoft.com/office/drawing/2014/main" id="{B06730CB-DECC-5B45-8D21-F05ED040C79D}"/>
                    </a:ext>
                  </a:extLst>
                </p:cNvPr>
                <p:cNvSpPr>
                  <a:spLocks/>
                </p:cNvSpPr>
                <p:nvPr/>
              </p:nvSpPr>
              <p:spPr bwMode="auto">
                <a:xfrm>
                  <a:off x="5088" y="2832"/>
                  <a:ext cx="239" cy="129"/>
                </a:xfrm>
                <a:custGeom>
                  <a:avLst/>
                  <a:gdLst>
                    <a:gd name="T0" fmla="*/ 0 w 239"/>
                    <a:gd name="T1" fmla="*/ 43 h 129"/>
                    <a:gd name="T2" fmla="*/ 22 w 239"/>
                    <a:gd name="T3" fmla="*/ 76 h 129"/>
                    <a:gd name="T4" fmla="*/ 33 w 239"/>
                    <a:gd name="T5" fmla="*/ 120 h 129"/>
                    <a:gd name="T6" fmla="*/ 109 w 239"/>
                    <a:gd name="T7" fmla="*/ 109 h 129"/>
                    <a:gd name="T8" fmla="*/ 130 w 239"/>
                    <a:gd name="T9" fmla="*/ 65 h 129"/>
                    <a:gd name="T10" fmla="*/ 163 w 239"/>
                    <a:gd name="T11" fmla="*/ 54 h 129"/>
                    <a:gd name="T12" fmla="*/ 217 w 239"/>
                    <a:gd name="T13" fmla="*/ 43 h 129"/>
                    <a:gd name="T14" fmla="*/ 239 w 239"/>
                    <a:gd name="T15" fmla="*/ 0 h 129"/>
                    <a:gd name="T16" fmla="*/ 0 60000 65536"/>
                    <a:gd name="T17" fmla="*/ 0 60000 65536"/>
                    <a:gd name="T18" fmla="*/ 0 60000 65536"/>
                    <a:gd name="T19" fmla="*/ 0 60000 65536"/>
                    <a:gd name="T20" fmla="*/ 0 60000 65536"/>
                    <a:gd name="T21" fmla="*/ 0 60000 65536"/>
                    <a:gd name="T22" fmla="*/ 0 60000 65536"/>
                    <a:gd name="T23" fmla="*/ 0 60000 65536"/>
                    <a:gd name="T24" fmla="*/ 0 w 239"/>
                    <a:gd name="T25" fmla="*/ 0 h 129"/>
                    <a:gd name="T26" fmla="*/ 239 w 239"/>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 h="129">
                      <a:moveTo>
                        <a:pt x="0" y="43"/>
                      </a:moveTo>
                      <a:cubicBezTo>
                        <a:pt x="7" y="54"/>
                        <a:pt x="17" y="64"/>
                        <a:pt x="22" y="76"/>
                      </a:cubicBezTo>
                      <a:cubicBezTo>
                        <a:pt x="28" y="90"/>
                        <a:pt x="19" y="115"/>
                        <a:pt x="33" y="120"/>
                      </a:cubicBezTo>
                      <a:cubicBezTo>
                        <a:pt x="57" y="129"/>
                        <a:pt x="84" y="113"/>
                        <a:pt x="109" y="109"/>
                      </a:cubicBezTo>
                      <a:cubicBezTo>
                        <a:pt x="195" y="80"/>
                        <a:pt x="101" y="124"/>
                        <a:pt x="130" y="65"/>
                      </a:cubicBezTo>
                      <a:cubicBezTo>
                        <a:pt x="135" y="55"/>
                        <a:pt x="152" y="57"/>
                        <a:pt x="163" y="54"/>
                      </a:cubicBezTo>
                      <a:cubicBezTo>
                        <a:pt x="181" y="49"/>
                        <a:pt x="199" y="47"/>
                        <a:pt x="217" y="43"/>
                      </a:cubicBezTo>
                      <a:cubicBezTo>
                        <a:pt x="230" y="6"/>
                        <a:pt x="220" y="19"/>
                        <a:pt x="239" y="0"/>
                      </a:cubicBezTo>
                    </a:path>
                  </a:pathLst>
                </a:custGeom>
                <a:solidFill>
                  <a:srgbClr val="033D77"/>
                </a:solidFill>
                <a:ln w="9525">
                  <a:solidFill>
                    <a:srgbClr val="033D77"/>
                  </a:solidFill>
                  <a:round/>
                  <a:headEnd/>
                  <a:tailEnd/>
                </a:ln>
              </p:spPr>
              <p:txBody>
                <a:bodyPr wrap="none" anchor="ctr"/>
                <a:lstStyle/>
                <a:p>
                  <a:endParaRPr lang="fr-FR"/>
                </a:p>
              </p:txBody>
            </p:sp>
            <p:sp>
              <p:nvSpPr>
                <p:cNvPr id="102" name="Freeform 85">
                  <a:extLst>
                    <a:ext uri="{FF2B5EF4-FFF2-40B4-BE49-F238E27FC236}">
                      <a16:creationId xmlns:a16="http://schemas.microsoft.com/office/drawing/2014/main" id="{173CB670-6C9A-B546-A0B2-AEDE840FA7C9}"/>
                    </a:ext>
                  </a:extLst>
                </p:cNvPr>
                <p:cNvSpPr>
                  <a:spLocks/>
                </p:cNvSpPr>
                <p:nvPr/>
              </p:nvSpPr>
              <p:spPr bwMode="auto">
                <a:xfrm>
                  <a:off x="5088" y="2400"/>
                  <a:ext cx="253" cy="243"/>
                </a:xfrm>
                <a:custGeom>
                  <a:avLst/>
                  <a:gdLst>
                    <a:gd name="T0" fmla="*/ 0 w 253"/>
                    <a:gd name="T1" fmla="*/ 73 h 243"/>
                    <a:gd name="T2" fmla="*/ 33 w 253"/>
                    <a:gd name="T3" fmla="*/ 95 h 243"/>
                    <a:gd name="T4" fmla="*/ 55 w 253"/>
                    <a:gd name="T5" fmla="*/ 182 h 243"/>
                    <a:gd name="T6" fmla="*/ 131 w 253"/>
                    <a:gd name="T7" fmla="*/ 204 h 243"/>
                    <a:gd name="T8" fmla="*/ 218 w 253"/>
                    <a:gd name="T9" fmla="*/ 236 h 243"/>
                    <a:gd name="T10" fmla="*/ 239 w 253"/>
                    <a:gd name="T11" fmla="*/ 204 h 243"/>
                    <a:gd name="T12" fmla="*/ 250 w 253"/>
                    <a:gd name="T13" fmla="*/ 106 h 243"/>
                    <a:gd name="T14" fmla="*/ 239 w 253"/>
                    <a:gd name="T15" fmla="*/ 63 h 243"/>
                    <a:gd name="T16" fmla="*/ 0 w 253"/>
                    <a:gd name="T17" fmla="*/ 73 h 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243"/>
                    <a:gd name="T29" fmla="*/ 253 w 253"/>
                    <a:gd name="T30" fmla="*/ 243 h 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243">
                      <a:moveTo>
                        <a:pt x="0" y="73"/>
                      </a:moveTo>
                      <a:cubicBezTo>
                        <a:pt x="11" y="80"/>
                        <a:pt x="25" y="85"/>
                        <a:pt x="33" y="95"/>
                      </a:cubicBezTo>
                      <a:cubicBezTo>
                        <a:pt x="47" y="112"/>
                        <a:pt x="47" y="170"/>
                        <a:pt x="55" y="182"/>
                      </a:cubicBezTo>
                      <a:cubicBezTo>
                        <a:pt x="58" y="187"/>
                        <a:pt x="120" y="201"/>
                        <a:pt x="131" y="204"/>
                      </a:cubicBezTo>
                      <a:cubicBezTo>
                        <a:pt x="145" y="211"/>
                        <a:pt x="198" y="243"/>
                        <a:pt x="218" y="236"/>
                      </a:cubicBezTo>
                      <a:cubicBezTo>
                        <a:pt x="230" y="232"/>
                        <a:pt x="232" y="215"/>
                        <a:pt x="239" y="204"/>
                      </a:cubicBezTo>
                      <a:cubicBezTo>
                        <a:pt x="243" y="171"/>
                        <a:pt x="250" y="139"/>
                        <a:pt x="250" y="106"/>
                      </a:cubicBezTo>
                      <a:cubicBezTo>
                        <a:pt x="250" y="91"/>
                        <a:pt x="253" y="67"/>
                        <a:pt x="239" y="63"/>
                      </a:cubicBezTo>
                      <a:cubicBezTo>
                        <a:pt x="51" y="7"/>
                        <a:pt x="75" y="0"/>
                        <a:pt x="0" y="73"/>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95" name="Rectangle 86">
                <a:extLst>
                  <a:ext uri="{FF2B5EF4-FFF2-40B4-BE49-F238E27FC236}">
                    <a16:creationId xmlns:a16="http://schemas.microsoft.com/office/drawing/2014/main" id="{305D5D2F-0050-EF4B-B55E-92AC84C26E2D}"/>
                  </a:ext>
                </a:extLst>
              </p:cNvPr>
              <p:cNvSpPr>
                <a:spLocks noChangeArrowheads="1"/>
              </p:cNvSpPr>
              <p:nvPr/>
            </p:nvSpPr>
            <p:spPr bwMode="auto">
              <a:xfrm rot="3833965">
                <a:off x="5304" y="2081"/>
                <a:ext cx="244" cy="682"/>
              </a:xfrm>
              <a:prstGeom prst="rect">
                <a:avLst/>
              </a:prstGeom>
              <a:solidFill>
                <a:srgbClr val="033D77"/>
              </a:solidFill>
              <a:ln w="28575">
                <a:solidFill>
                  <a:schemeClr val="tx1"/>
                </a:solidFill>
                <a:miter lim="800000"/>
                <a:headEnd/>
                <a:tailEnd/>
              </a:ln>
            </p:spPr>
            <p:txBody>
              <a:bodyPr rot="10800000" vert="eaVert"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600" b="1">
                    <a:solidFill>
                      <a:schemeClr val="bg1"/>
                    </a:solidFill>
                    <a:latin typeface="HandelGothic BT" pitchFamily="82" charset="0"/>
                  </a:rPr>
                  <a:t>L ACTORS</a:t>
                </a:r>
                <a:endParaRPr lang="en-US" altLang="en-US" sz="2400">
                  <a:solidFill>
                    <a:schemeClr val="bg1"/>
                  </a:solidFill>
                  <a:latin typeface="HandelGothic BT" pitchFamily="82" charset="0"/>
                </a:endParaRPr>
              </a:p>
            </p:txBody>
          </p:sp>
          <p:sp>
            <p:nvSpPr>
              <p:cNvPr id="96" name="Freeform 87">
                <a:extLst>
                  <a:ext uri="{FF2B5EF4-FFF2-40B4-BE49-F238E27FC236}">
                    <a16:creationId xmlns:a16="http://schemas.microsoft.com/office/drawing/2014/main" id="{10194DAA-8E3A-0242-BB17-6016B955FDC7}"/>
                  </a:ext>
                </a:extLst>
              </p:cNvPr>
              <p:cNvSpPr>
                <a:spLocks/>
              </p:cNvSpPr>
              <p:nvPr/>
            </p:nvSpPr>
            <p:spPr bwMode="auto">
              <a:xfrm>
                <a:off x="4992" y="2064"/>
                <a:ext cx="208" cy="208"/>
              </a:xfrm>
              <a:custGeom>
                <a:avLst/>
                <a:gdLst>
                  <a:gd name="T0" fmla="*/ 0 w 208"/>
                  <a:gd name="T1" fmla="*/ 0 h 208"/>
                  <a:gd name="T2" fmla="*/ 48 w 208"/>
                  <a:gd name="T3" fmla="*/ 192 h 208"/>
                  <a:gd name="T4" fmla="*/ 144 w 208"/>
                  <a:gd name="T5" fmla="*/ 96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0" y="0"/>
                    </a:moveTo>
                    <a:cubicBezTo>
                      <a:pt x="12" y="88"/>
                      <a:pt x="24" y="176"/>
                      <a:pt x="48" y="192"/>
                    </a:cubicBezTo>
                    <a:cubicBezTo>
                      <a:pt x="72" y="208"/>
                      <a:pt x="208" y="64"/>
                      <a:pt x="144"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97" name="Freeform 88">
                <a:extLst>
                  <a:ext uri="{FF2B5EF4-FFF2-40B4-BE49-F238E27FC236}">
                    <a16:creationId xmlns:a16="http://schemas.microsoft.com/office/drawing/2014/main" id="{E2452AAD-1624-8947-88DE-36E922E50DE3}"/>
                  </a:ext>
                </a:extLst>
              </p:cNvPr>
              <p:cNvSpPr>
                <a:spLocks/>
              </p:cNvSpPr>
              <p:nvPr/>
            </p:nvSpPr>
            <p:spPr bwMode="auto">
              <a:xfrm>
                <a:off x="5238" y="2361"/>
                <a:ext cx="489" cy="73"/>
              </a:xfrm>
              <a:custGeom>
                <a:avLst/>
                <a:gdLst>
                  <a:gd name="T0" fmla="*/ 0 w 489"/>
                  <a:gd name="T1" fmla="*/ 41 h 73"/>
                  <a:gd name="T2" fmla="*/ 196 w 489"/>
                  <a:gd name="T3" fmla="*/ 30 h 73"/>
                  <a:gd name="T4" fmla="*/ 207 w 489"/>
                  <a:gd name="T5" fmla="*/ 73 h 73"/>
                  <a:gd name="T6" fmla="*/ 381 w 489"/>
                  <a:gd name="T7" fmla="*/ 30 h 73"/>
                  <a:gd name="T8" fmla="*/ 413 w 489"/>
                  <a:gd name="T9" fmla="*/ 63 h 73"/>
                  <a:gd name="T10" fmla="*/ 446 w 489"/>
                  <a:gd name="T11" fmla="*/ 41 h 73"/>
                  <a:gd name="T12" fmla="*/ 489 w 489"/>
                  <a:gd name="T13" fmla="*/ 8 h 73"/>
                  <a:gd name="T14" fmla="*/ 0 60000 65536"/>
                  <a:gd name="T15" fmla="*/ 0 60000 65536"/>
                  <a:gd name="T16" fmla="*/ 0 60000 65536"/>
                  <a:gd name="T17" fmla="*/ 0 60000 65536"/>
                  <a:gd name="T18" fmla="*/ 0 60000 65536"/>
                  <a:gd name="T19" fmla="*/ 0 60000 65536"/>
                  <a:gd name="T20" fmla="*/ 0 60000 65536"/>
                  <a:gd name="T21" fmla="*/ 0 w 489"/>
                  <a:gd name="T22" fmla="*/ 0 h 73"/>
                  <a:gd name="T23" fmla="*/ 489 w 489"/>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9" h="73">
                    <a:moveTo>
                      <a:pt x="0" y="41"/>
                    </a:moveTo>
                    <a:cubicBezTo>
                      <a:pt x="18" y="38"/>
                      <a:pt x="154" y="0"/>
                      <a:pt x="196" y="30"/>
                    </a:cubicBezTo>
                    <a:cubicBezTo>
                      <a:pt x="208" y="39"/>
                      <a:pt x="203" y="59"/>
                      <a:pt x="207" y="73"/>
                    </a:cubicBezTo>
                    <a:cubicBezTo>
                      <a:pt x="283" y="63"/>
                      <a:pt x="308" y="42"/>
                      <a:pt x="381" y="30"/>
                    </a:cubicBezTo>
                    <a:cubicBezTo>
                      <a:pt x="392" y="41"/>
                      <a:pt x="398" y="60"/>
                      <a:pt x="413" y="63"/>
                    </a:cubicBezTo>
                    <a:cubicBezTo>
                      <a:pt x="426" y="65"/>
                      <a:pt x="435" y="49"/>
                      <a:pt x="446" y="41"/>
                    </a:cubicBezTo>
                    <a:cubicBezTo>
                      <a:pt x="461" y="30"/>
                      <a:pt x="489" y="8"/>
                      <a:pt x="489"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73" name="Rectangle 89">
              <a:extLst>
                <a:ext uri="{FF2B5EF4-FFF2-40B4-BE49-F238E27FC236}">
                  <a16:creationId xmlns:a16="http://schemas.microsoft.com/office/drawing/2014/main" id="{64864324-A97D-BF47-BC8C-BA6DD74B9843}"/>
                </a:ext>
              </a:extLst>
            </p:cNvPr>
            <p:cNvSpPr>
              <a:spLocks noChangeArrowheads="1"/>
            </p:cNvSpPr>
            <p:nvPr/>
          </p:nvSpPr>
          <p:spPr bwMode="auto">
            <a:xfrm rot="2699818">
              <a:off x="4258" y="2879"/>
              <a:ext cx="336" cy="144"/>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74" name="Freeform 90">
              <a:extLst>
                <a:ext uri="{FF2B5EF4-FFF2-40B4-BE49-F238E27FC236}">
                  <a16:creationId xmlns:a16="http://schemas.microsoft.com/office/drawing/2014/main" id="{ADB298E4-EA3E-694D-B8A6-4ED6C662319F}"/>
                </a:ext>
              </a:extLst>
            </p:cNvPr>
            <p:cNvSpPr>
              <a:spLocks/>
            </p:cNvSpPr>
            <p:nvPr/>
          </p:nvSpPr>
          <p:spPr bwMode="auto">
            <a:xfrm rot="238677">
              <a:off x="3858" y="1878"/>
              <a:ext cx="47" cy="402"/>
            </a:xfrm>
            <a:custGeom>
              <a:avLst/>
              <a:gdLst>
                <a:gd name="T0" fmla="*/ 0 w 225"/>
                <a:gd name="T1" fmla="*/ 0 h 279"/>
                <a:gd name="T2" fmla="*/ 0 w 225"/>
                <a:gd name="T3" fmla="*/ 1017 h 279"/>
                <a:gd name="T4" fmla="*/ 0 w 225"/>
                <a:gd name="T5" fmla="*/ 2435 h 279"/>
                <a:gd name="T6" fmla="*/ 0 w 225"/>
                <a:gd name="T7" fmla="*/ 3635 h 279"/>
                <a:gd name="T8" fmla="*/ 0 w 225"/>
                <a:gd name="T9" fmla="*/ 4242 h 279"/>
                <a:gd name="T10" fmla="*/ 0 w 225"/>
                <a:gd name="T11" fmla="*/ 5055 h 279"/>
                <a:gd name="T12" fmla="*/ 0 60000 65536"/>
                <a:gd name="T13" fmla="*/ 0 60000 65536"/>
                <a:gd name="T14" fmla="*/ 0 60000 65536"/>
                <a:gd name="T15" fmla="*/ 0 60000 65536"/>
                <a:gd name="T16" fmla="*/ 0 60000 65536"/>
                <a:gd name="T17" fmla="*/ 0 60000 65536"/>
                <a:gd name="T18" fmla="*/ 0 w 225"/>
                <a:gd name="T19" fmla="*/ 0 h 279"/>
                <a:gd name="T20" fmla="*/ 225 w 225"/>
                <a:gd name="T21" fmla="*/ 279 h 279"/>
              </a:gdLst>
              <a:ahLst/>
              <a:cxnLst>
                <a:cxn ang="T12">
                  <a:pos x="T0" y="T1"/>
                </a:cxn>
                <a:cxn ang="T13">
                  <a:pos x="T2" y="T3"/>
                </a:cxn>
                <a:cxn ang="T14">
                  <a:pos x="T4" y="T5"/>
                </a:cxn>
                <a:cxn ang="T15">
                  <a:pos x="T6" y="T7"/>
                </a:cxn>
                <a:cxn ang="T16">
                  <a:pos x="T8" y="T9"/>
                </a:cxn>
                <a:cxn ang="T17">
                  <a:pos x="T10" y="T11"/>
                </a:cxn>
              </a:cxnLst>
              <a:rect l="T18" t="T19" r="T20" b="T21"/>
              <a:pathLst>
                <a:path w="225" h="279">
                  <a:moveTo>
                    <a:pt x="0" y="0"/>
                  </a:moveTo>
                  <a:cubicBezTo>
                    <a:pt x="77" y="26"/>
                    <a:pt x="59" y="0"/>
                    <a:pt x="77" y="55"/>
                  </a:cubicBezTo>
                  <a:cubicBezTo>
                    <a:pt x="80" y="80"/>
                    <a:pt x="78" y="107"/>
                    <a:pt x="87" y="131"/>
                  </a:cubicBezTo>
                  <a:cubicBezTo>
                    <a:pt x="97" y="157"/>
                    <a:pt x="129" y="171"/>
                    <a:pt x="142" y="196"/>
                  </a:cubicBezTo>
                  <a:cubicBezTo>
                    <a:pt x="147" y="206"/>
                    <a:pt x="144" y="221"/>
                    <a:pt x="153" y="228"/>
                  </a:cubicBezTo>
                  <a:cubicBezTo>
                    <a:pt x="225" y="279"/>
                    <a:pt x="218" y="219"/>
                    <a:pt x="218" y="2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75" name="Line 91">
              <a:extLst>
                <a:ext uri="{FF2B5EF4-FFF2-40B4-BE49-F238E27FC236}">
                  <a16:creationId xmlns:a16="http://schemas.microsoft.com/office/drawing/2014/main" id="{A1E58993-9310-F845-8009-C6B77AD33A25}"/>
                </a:ext>
              </a:extLst>
            </p:cNvPr>
            <p:cNvSpPr>
              <a:spLocks noChangeShapeType="1"/>
            </p:cNvSpPr>
            <p:nvPr/>
          </p:nvSpPr>
          <p:spPr bwMode="auto">
            <a:xfrm rot="21514074" flipV="1">
              <a:off x="4498" y="1967"/>
              <a:ext cx="480" cy="4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6" name="Freeform 92">
              <a:extLst>
                <a:ext uri="{FF2B5EF4-FFF2-40B4-BE49-F238E27FC236}">
                  <a16:creationId xmlns:a16="http://schemas.microsoft.com/office/drawing/2014/main" id="{7118B9F1-EB94-6540-86C5-1E3527E1BD5A}"/>
                </a:ext>
              </a:extLst>
            </p:cNvPr>
            <p:cNvSpPr>
              <a:spLocks/>
            </p:cNvSpPr>
            <p:nvPr/>
          </p:nvSpPr>
          <p:spPr bwMode="auto">
            <a:xfrm>
              <a:off x="2725" y="2103"/>
              <a:ext cx="195" cy="326"/>
            </a:xfrm>
            <a:custGeom>
              <a:avLst/>
              <a:gdLst>
                <a:gd name="T0" fmla="*/ 0 w 195"/>
                <a:gd name="T1" fmla="*/ 0 h 326"/>
                <a:gd name="T2" fmla="*/ 43 w 195"/>
                <a:gd name="T3" fmla="*/ 98 h 326"/>
                <a:gd name="T4" fmla="*/ 108 w 195"/>
                <a:gd name="T5" fmla="*/ 119 h 326"/>
                <a:gd name="T6" fmla="*/ 174 w 195"/>
                <a:gd name="T7" fmla="*/ 282 h 326"/>
                <a:gd name="T8" fmla="*/ 195 w 195"/>
                <a:gd name="T9" fmla="*/ 326 h 326"/>
                <a:gd name="T10" fmla="*/ 0 60000 65536"/>
                <a:gd name="T11" fmla="*/ 0 60000 65536"/>
                <a:gd name="T12" fmla="*/ 0 60000 65536"/>
                <a:gd name="T13" fmla="*/ 0 60000 65536"/>
                <a:gd name="T14" fmla="*/ 0 60000 65536"/>
                <a:gd name="T15" fmla="*/ 0 w 195"/>
                <a:gd name="T16" fmla="*/ 0 h 326"/>
                <a:gd name="T17" fmla="*/ 195 w 195"/>
                <a:gd name="T18" fmla="*/ 326 h 326"/>
              </a:gdLst>
              <a:ahLst/>
              <a:cxnLst>
                <a:cxn ang="T10">
                  <a:pos x="T0" y="T1"/>
                </a:cxn>
                <a:cxn ang="T11">
                  <a:pos x="T2" y="T3"/>
                </a:cxn>
                <a:cxn ang="T12">
                  <a:pos x="T4" y="T5"/>
                </a:cxn>
                <a:cxn ang="T13">
                  <a:pos x="T6" y="T7"/>
                </a:cxn>
                <a:cxn ang="T14">
                  <a:pos x="T8" y="T9"/>
                </a:cxn>
              </a:cxnLst>
              <a:rect l="T15" t="T16" r="T17" b="T18"/>
              <a:pathLst>
                <a:path w="195" h="326">
                  <a:moveTo>
                    <a:pt x="0" y="0"/>
                  </a:moveTo>
                  <a:cubicBezTo>
                    <a:pt x="9" y="27"/>
                    <a:pt x="17" y="82"/>
                    <a:pt x="43" y="98"/>
                  </a:cubicBezTo>
                  <a:cubicBezTo>
                    <a:pt x="62" y="110"/>
                    <a:pt x="108" y="119"/>
                    <a:pt x="108" y="119"/>
                  </a:cubicBezTo>
                  <a:cubicBezTo>
                    <a:pt x="143" y="171"/>
                    <a:pt x="138" y="229"/>
                    <a:pt x="174" y="282"/>
                  </a:cubicBezTo>
                  <a:cubicBezTo>
                    <a:pt x="186" y="320"/>
                    <a:pt x="176" y="307"/>
                    <a:pt x="195" y="3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77" name="Rectangle 93">
              <a:extLst>
                <a:ext uri="{FF2B5EF4-FFF2-40B4-BE49-F238E27FC236}">
                  <a16:creationId xmlns:a16="http://schemas.microsoft.com/office/drawing/2014/main" id="{4D14C598-4538-DF4F-880F-A5161575CCD5}"/>
                </a:ext>
              </a:extLst>
            </p:cNvPr>
            <p:cNvSpPr>
              <a:spLocks noChangeArrowheads="1"/>
            </p:cNvSpPr>
            <p:nvPr/>
          </p:nvSpPr>
          <p:spPr bwMode="auto">
            <a:xfrm rot="2313585">
              <a:off x="3778" y="1775"/>
              <a:ext cx="240" cy="543"/>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78" name="Freeform 94">
              <a:extLst>
                <a:ext uri="{FF2B5EF4-FFF2-40B4-BE49-F238E27FC236}">
                  <a16:creationId xmlns:a16="http://schemas.microsoft.com/office/drawing/2014/main" id="{3B485A33-F23A-8148-97F0-6E3B978C86AA}"/>
                </a:ext>
              </a:extLst>
            </p:cNvPr>
            <p:cNvSpPr>
              <a:spLocks/>
            </p:cNvSpPr>
            <p:nvPr/>
          </p:nvSpPr>
          <p:spPr bwMode="auto">
            <a:xfrm>
              <a:off x="3779" y="1972"/>
              <a:ext cx="319" cy="44"/>
            </a:xfrm>
            <a:custGeom>
              <a:avLst/>
              <a:gdLst>
                <a:gd name="T0" fmla="*/ 0 w 319"/>
                <a:gd name="T1" fmla="*/ 44 h 44"/>
                <a:gd name="T2" fmla="*/ 109 w 319"/>
                <a:gd name="T3" fmla="*/ 22 h 44"/>
                <a:gd name="T4" fmla="*/ 315 w 319"/>
                <a:gd name="T5" fmla="*/ 0 h 44"/>
                <a:gd name="T6" fmla="*/ 0 60000 65536"/>
                <a:gd name="T7" fmla="*/ 0 60000 65536"/>
                <a:gd name="T8" fmla="*/ 0 60000 65536"/>
                <a:gd name="T9" fmla="*/ 0 w 319"/>
                <a:gd name="T10" fmla="*/ 0 h 44"/>
                <a:gd name="T11" fmla="*/ 319 w 319"/>
                <a:gd name="T12" fmla="*/ 44 h 44"/>
              </a:gdLst>
              <a:ahLst/>
              <a:cxnLst>
                <a:cxn ang="T6">
                  <a:pos x="T0" y="T1"/>
                </a:cxn>
                <a:cxn ang="T7">
                  <a:pos x="T2" y="T3"/>
                </a:cxn>
                <a:cxn ang="T8">
                  <a:pos x="T4" y="T5"/>
                </a:cxn>
              </a:cxnLst>
              <a:rect l="T9" t="T10" r="T11" b="T12"/>
              <a:pathLst>
                <a:path w="319" h="44">
                  <a:moveTo>
                    <a:pt x="0" y="44"/>
                  </a:moveTo>
                  <a:cubicBezTo>
                    <a:pt x="37" y="38"/>
                    <a:pt x="72" y="26"/>
                    <a:pt x="109" y="22"/>
                  </a:cubicBezTo>
                  <a:cubicBezTo>
                    <a:pt x="319" y="2"/>
                    <a:pt x="236" y="40"/>
                    <a:pt x="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79" name="Freeform 95">
              <a:extLst>
                <a:ext uri="{FF2B5EF4-FFF2-40B4-BE49-F238E27FC236}">
                  <a16:creationId xmlns:a16="http://schemas.microsoft.com/office/drawing/2014/main" id="{179983CE-9148-AC4F-91DF-B5DE133CE03C}"/>
                </a:ext>
              </a:extLst>
            </p:cNvPr>
            <p:cNvSpPr>
              <a:spLocks/>
            </p:cNvSpPr>
            <p:nvPr/>
          </p:nvSpPr>
          <p:spPr bwMode="auto">
            <a:xfrm>
              <a:off x="3920" y="1842"/>
              <a:ext cx="166" cy="56"/>
            </a:xfrm>
            <a:custGeom>
              <a:avLst/>
              <a:gdLst>
                <a:gd name="T0" fmla="*/ 0 w 166"/>
                <a:gd name="T1" fmla="*/ 54 h 56"/>
                <a:gd name="T2" fmla="*/ 131 w 166"/>
                <a:gd name="T3" fmla="*/ 43 h 56"/>
                <a:gd name="T4" fmla="*/ 131 w 166"/>
                <a:gd name="T5" fmla="*/ 0 h 56"/>
                <a:gd name="T6" fmla="*/ 0 60000 65536"/>
                <a:gd name="T7" fmla="*/ 0 60000 65536"/>
                <a:gd name="T8" fmla="*/ 0 60000 65536"/>
                <a:gd name="T9" fmla="*/ 0 w 166"/>
                <a:gd name="T10" fmla="*/ 0 h 56"/>
                <a:gd name="T11" fmla="*/ 166 w 166"/>
                <a:gd name="T12" fmla="*/ 56 h 56"/>
              </a:gdLst>
              <a:ahLst/>
              <a:cxnLst>
                <a:cxn ang="T6">
                  <a:pos x="T0" y="T1"/>
                </a:cxn>
                <a:cxn ang="T7">
                  <a:pos x="T2" y="T3"/>
                </a:cxn>
                <a:cxn ang="T8">
                  <a:pos x="T4" y="T5"/>
                </a:cxn>
              </a:cxnLst>
              <a:rect l="T9" t="T10" r="T11" b="T12"/>
              <a:pathLst>
                <a:path w="166" h="56">
                  <a:moveTo>
                    <a:pt x="0" y="54"/>
                  </a:moveTo>
                  <a:cubicBezTo>
                    <a:pt x="44" y="50"/>
                    <a:pt x="89" y="56"/>
                    <a:pt x="131" y="43"/>
                  </a:cubicBezTo>
                  <a:cubicBezTo>
                    <a:pt x="166" y="32"/>
                    <a:pt x="138" y="8"/>
                    <a:pt x="13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nvGrpSpPr>
            <p:cNvPr id="80" name="Group 96">
              <a:extLst>
                <a:ext uri="{FF2B5EF4-FFF2-40B4-BE49-F238E27FC236}">
                  <a16:creationId xmlns:a16="http://schemas.microsoft.com/office/drawing/2014/main" id="{9DE82A4F-7A55-9C45-98AE-19900A6DD7C4}"/>
                </a:ext>
              </a:extLst>
            </p:cNvPr>
            <p:cNvGrpSpPr>
              <a:grpSpLocks/>
            </p:cNvGrpSpPr>
            <p:nvPr/>
          </p:nvGrpSpPr>
          <p:grpSpPr bwMode="auto">
            <a:xfrm>
              <a:off x="3480" y="2190"/>
              <a:ext cx="441" cy="1422"/>
              <a:chOff x="3494" y="2239"/>
              <a:chExt cx="441" cy="1422"/>
            </a:xfrm>
          </p:grpSpPr>
          <p:sp>
            <p:nvSpPr>
              <p:cNvPr id="86" name="Oval 97">
                <a:extLst>
                  <a:ext uri="{FF2B5EF4-FFF2-40B4-BE49-F238E27FC236}">
                    <a16:creationId xmlns:a16="http://schemas.microsoft.com/office/drawing/2014/main" id="{20C9ABD3-5535-0740-91BA-948279C535D2}"/>
                  </a:ext>
                </a:extLst>
              </p:cNvPr>
              <p:cNvSpPr>
                <a:spLocks noChangeArrowheads="1"/>
              </p:cNvSpPr>
              <p:nvPr/>
            </p:nvSpPr>
            <p:spPr bwMode="auto">
              <a:xfrm rot="238677">
                <a:off x="3494" y="3567"/>
                <a:ext cx="432" cy="94"/>
              </a:xfrm>
              <a:prstGeom prst="ellipse">
                <a:avLst/>
              </a:prstGeom>
              <a:solidFill>
                <a:srgbClr val="033D77"/>
              </a:solidFill>
              <a:ln w="28575">
                <a:solidFill>
                  <a:schemeClr val="tx1"/>
                </a:solidFill>
                <a:round/>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87" name="Rectangle 98">
                <a:extLst>
                  <a:ext uri="{FF2B5EF4-FFF2-40B4-BE49-F238E27FC236}">
                    <a16:creationId xmlns:a16="http://schemas.microsoft.com/office/drawing/2014/main" id="{97B00E33-FFDF-7741-BD1D-B088F5B93E50}"/>
                  </a:ext>
                </a:extLst>
              </p:cNvPr>
              <p:cNvSpPr>
                <a:spLocks noChangeArrowheads="1"/>
              </p:cNvSpPr>
              <p:nvPr/>
            </p:nvSpPr>
            <p:spPr bwMode="auto">
              <a:xfrm rot="238677">
                <a:off x="3637" y="2304"/>
                <a:ext cx="274" cy="1263"/>
              </a:xfrm>
              <a:prstGeom prst="rect">
                <a:avLst/>
              </a:prstGeom>
              <a:solidFill>
                <a:srgbClr val="033D77"/>
              </a:solidFill>
              <a:ln w="28575">
                <a:solidFill>
                  <a:schemeClr val="tx1"/>
                </a:solidFill>
                <a:miter lim="800000"/>
                <a:headEnd/>
                <a:tailEnd/>
              </a:ln>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88" name="Text Box 99">
                <a:extLst>
                  <a:ext uri="{FF2B5EF4-FFF2-40B4-BE49-F238E27FC236}">
                    <a16:creationId xmlns:a16="http://schemas.microsoft.com/office/drawing/2014/main" id="{1C4C34BB-9A1B-2D4E-B808-22478E4B57F1}"/>
                  </a:ext>
                </a:extLst>
              </p:cNvPr>
              <p:cNvSpPr txBox="1">
                <a:spLocks noChangeArrowheads="1"/>
              </p:cNvSpPr>
              <p:nvPr/>
            </p:nvSpPr>
            <p:spPr bwMode="auto">
              <a:xfrm rot="-5161323">
                <a:off x="3514" y="2582"/>
                <a:ext cx="575" cy="212"/>
              </a:xfrm>
              <a:prstGeom prst="rect">
                <a:avLst/>
              </a:prstGeom>
              <a:solidFill>
                <a:srgbClr val="033D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600" b="1">
                    <a:solidFill>
                      <a:schemeClr val="bg1"/>
                    </a:solidFill>
                    <a:latin typeface="HandelGothic BT" pitchFamily="82" charset="0"/>
                  </a:rPr>
                  <a:t>MEDIA</a:t>
                </a:r>
              </a:p>
            </p:txBody>
          </p:sp>
          <p:sp>
            <p:nvSpPr>
              <p:cNvPr id="89" name="Freeform 100">
                <a:extLst>
                  <a:ext uri="{FF2B5EF4-FFF2-40B4-BE49-F238E27FC236}">
                    <a16:creationId xmlns:a16="http://schemas.microsoft.com/office/drawing/2014/main" id="{695CF3C5-E238-F94A-9103-EFB2E3D42E63}"/>
                  </a:ext>
                </a:extLst>
              </p:cNvPr>
              <p:cNvSpPr>
                <a:spLocks/>
              </p:cNvSpPr>
              <p:nvPr/>
            </p:nvSpPr>
            <p:spPr bwMode="auto">
              <a:xfrm rot="238677">
                <a:off x="3632" y="2542"/>
                <a:ext cx="218" cy="533"/>
              </a:xfrm>
              <a:custGeom>
                <a:avLst/>
                <a:gdLst>
                  <a:gd name="T0" fmla="*/ 0 w 218"/>
                  <a:gd name="T1" fmla="*/ 533 h 533"/>
                  <a:gd name="T2" fmla="*/ 76 w 218"/>
                  <a:gd name="T3" fmla="*/ 402 h 533"/>
                  <a:gd name="T4" fmla="*/ 98 w 218"/>
                  <a:gd name="T5" fmla="*/ 359 h 533"/>
                  <a:gd name="T6" fmla="*/ 131 w 218"/>
                  <a:gd name="T7" fmla="*/ 316 h 533"/>
                  <a:gd name="T8" fmla="*/ 153 w 218"/>
                  <a:gd name="T9" fmla="*/ 239 h 533"/>
                  <a:gd name="T10" fmla="*/ 218 w 218"/>
                  <a:gd name="T11" fmla="*/ 0 h 533"/>
                  <a:gd name="T12" fmla="*/ 0 60000 65536"/>
                  <a:gd name="T13" fmla="*/ 0 60000 65536"/>
                  <a:gd name="T14" fmla="*/ 0 60000 65536"/>
                  <a:gd name="T15" fmla="*/ 0 60000 65536"/>
                  <a:gd name="T16" fmla="*/ 0 60000 65536"/>
                  <a:gd name="T17" fmla="*/ 0 60000 65536"/>
                  <a:gd name="T18" fmla="*/ 0 w 218"/>
                  <a:gd name="T19" fmla="*/ 0 h 533"/>
                  <a:gd name="T20" fmla="*/ 218 w 218"/>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218" h="533">
                    <a:moveTo>
                      <a:pt x="0" y="533"/>
                    </a:moveTo>
                    <a:cubicBezTo>
                      <a:pt x="15" y="474"/>
                      <a:pt x="25" y="437"/>
                      <a:pt x="76" y="402"/>
                    </a:cubicBezTo>
                    <a:cubicBezTo>
                      <a:pt x="83" y="388"/>
                      <a:pt x="89" y="373"/>
                      <a:pt x="98" y="359"/>
                    </a:cubicBezTo>
                    <a:cubicBezTo>
                      <a:pt x="108" y="344"/>
                      <a:pt x="122" y="332"/>
                      <a:pt x="131" y="316"/>
                    </a:cubicBezTo>
                    <a:cubicBezTo>
                      <a:pt x="138" y="304"/>
                      <a:pt x="151" y="248"/>
                      <a:pt x="153" y="239"/>
                    </a:cubicBezTo>
                    <a:cubicBezTo>
                      <a:pt x="160" y="145"/>
                      <a:pt x="150" y="68"/>
                      <a:pt x="21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90" name="Freeform 101">
                <a:extLst>
                  <a:ext uri="{FF2B5EF4-FFF2-40B4-BE49-F238E27FC236}">
                    <a16:creationId xmlns:a16="http://schemas.microsoft.com/office/drawing/2014/main" id="{516D5E4F-988F-D048-A245-1F5E0349D0E1}"/>
                  </a:ext>
                </a:extLst>
              </p:cNvPr>
              <p:cNvSpPr>
                <a:spLocks/>
              </p:cNvSpPr>
              <p:nvPr/>
            </p:nvSpPr>
            <p:spPr bwMode="auto">
              <a:xfrm rot="238677">
                <a:off x="3772" y="2320"/>
                <a:ext cx="163" cy="186"/>
              </a:xfrm>
              <a:custGeom>
                <a:avLst/>
                <a:gdLst>
                  <a:gd name="T0" fmla="*/ 0 w 163"/>
                  <a:gd name="T1" fmla="*/ 0 h 186"/>
                  <a:gd name="T2" fmla="*/ 44 w 163"/>
                  <a:gd name="T3" fmla="*/ 22 h 186"/>
                  <a:gd name="T4" fmla="*/ 98 w 163"/>
                  <a:gd name="T5" fmla="*/ 98 h 186"/>
                  <a:gd name="T6" fmla="*/ 142 w 163"/>
                  <a:gd name="T7" fmla="*/ 141 h 186"/>
                  <a:gd name="T8" fmla="*/ 152 w 163"/>
                  <a:gd name="T9" fmla="*/ 174 h 186"/>
                  <a:gd name="T10" fmla="*/ 163 w 163"/>
                  <a:gd name="T11" fmla="*/ 185 h 186"/>
                  <a:gd name="T12" fmla="*/ 0 60000 65536"/>
                  <a:gd name="T13" fmla="*/ 0 60000 65536"/>
                  <a:gd name="T14" fmla="*/ 0 60000 65536"/>
                  <a:gd name="T15" fmla="*/ 0 60000 65536"/>
                  <a:gd name="T16" fmla="*/ 0 60000 65536"/>
                  <a:gd name="T17" fmla="*/ 0 60000 65536"/>
                  <a:gd name="T18" fmla="*/ 0 w 163"/>
                  <a:gd name="T19" fmla="*/ 0 h 186"/>
                  <a:gd name="T20" fmla="*/ 163 w 163"/>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63" h="186">
                    <a:moveTo>
                      <a:pt x="0" y="0"/>
                    </a:moveTo>
                    <a:cubicBezTo>
                      <a:pt x="15" y="7"/>
                      <a:pt x="35" y="8"/>
                      <a:pt x="44" y="22"/>
                    </a:cubicBezTo>
                    <a:cubicBezTo>
                      <a:pt x="101" y="113"/>
                      <a:pt x="4" y="74"/>
                      <a:pt x="98" y="98"/>
                    </a:cubicBezTo>
                    <a:cubicBezTo>
                      <a:pt x="128" y="186"/>
                      <a:pt x="82" y="80"/>
                      <a:pt x="142" y="141"/>
                    </a:cubicBezTo>
                    <a:cubicBezTo>
                      <a:pt x="150" y="149"/>
                      <a:pt x="147" y="164"/>
                      <a:pt x="152" y="174"/>
                    </a:cubicBezTo>
                    <a:cubicBezTo>
                      <a:pt x="154" y="179"/>
                      <a:pt x="159" y="181"/>
                      <a:pt x="163" y="18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91" name="Freeform 102">
                <a:extLst>
                  <a:ext uri="{FF2B5EF4-FFF2-40B4-BE49-F238E27FC236}">
                    <a16:creationId xmlns:a16="http://schemas.microsoft.com/office/drawing/2014/main" id="{59D1A4D4-D611-0C46-8A29-690A8D249AFA}"/>
                  </a:ext>
                </a:extLst>
              </p:cNvPr>
              <p:cNvSpPr>
                <a:spLocks/>
              </p:cNvSpPr>
              <p:nvPr/>
            </p:nvSpPr>
            <p:spPr bwMode="auto">
              <a:xfrm>
                <a:off x="3751" y="2239"/>
                <a:ext cx="154" cy="127"/>
              </a:xfrm>
              <a:custGeom>
                <a:avLst/>
                <a:gdLst>
                  <a:gd name="T0" fmla="*/ 31 w 154"/>
                  <a:gd name="T1" fmla="*/ 98 h 127"/>
                  <a:gd name="T2" fmla="*/ 96 w 154"/>
                  <a:gd name="T3" fmla="*/ 87 h 127"/>
                  <a:gd name="T4" fmla="*/ 129 w 154"/>
                  <a:gd name="T5" fmla="*/ 76 h 127"/>
                  <a:gd name="T6" fmla="*/ 85 w 154"/>
                  <a:gd name="T7" fmla="*/ 87 h 127"/>
                  <a:gd name="T8" fmla="*/ 75 w 154"/>
                  <a:gd name="T9" fmla="*/ 119 h 127"/>
                  <a:gd name="T10" fmla="*/ 107 w 154"/>
                  <a:gd name="T11" fmla="*/ 108 h 127"/>
                  <a:gd name="T12" fmla="*/ 140 w 154"/>
                  <a:gd name="T13" fmla="*/ 76 h 127"/>
                  <a:gd name="T14" fmla="*/ 129 w 154"/>
                  <a:gd name="T15" fmla="*/ 76 h 127"/>
                  <a:gd name="T16" fmla="*/ 151 w 154"/>
                  <a:gd name="T17" fmla="*/ 43 h 127"/>
                  <a:gd name="T18" fmla="*/ 31 w 154"/>
                  <a:gd name="T19" fmla="*/ 43 h 127"/>
                  <a:gd name="T20" fmla="*/ 31 w 154"/>
                  <a:gd name="T21" fmla="*/ 98 h 1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27"/>
                  <a:gd name="T35" fmla="*/ 154 w 154"/>
                  <a:gd name="T36" fmla="*/ 127 h 1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27">
                    <a:moveTo>
                      <a:pt x="31" y="98"/>
                    </a:moveTo>
                    <a:cubicBezTo>
                      <a:pt x="53" y="94"/>
                      <a:pt x="75" y="92"/>
                      <a:pt x="96" y="87"/>
                    </a:cubicBezTo>
                    <a:cubicBezTo>
                      <a:pt x="107" y="84"/>
                      <a:pt x="141" y="76"/>
                      <a:pt x="129" y="76"/>
                    </a:cubicBezTo>
                    <a:cubicBezTo>
                      <a:pt x="114" y="76"/>
                      <a:pt x="100" y="83"/>
                      <a:pt x="85" y="87"/>
                    </a:cubicBezTo>
                    <a:cubicBezTo>
                      <a:pt x="82" y="98"/>
                      <a:pt x="67" y="111"/>
                      <a:pt x="75" y="119"/>
                    </a:cubicBezTo>
                    <a:cubicBezTo>
                      <a:pt x="83" y="127"/>
                      <a:pt x="98" y="114"/>
                      <a:pt x="107" y="108"/>
                    </a:cubicBezTo>
                    <a:cubicBezTo>
                      <a:pt x="120" y="100"/>
                      <a:pt x="147" y="90"/>
                      <a:pt x="140" y="76"/>
                    </a:cubicBezTo>
                    <a:cubicBezTo>
                      <a:pt x="138" y="72"/>
                      <a:pt x="41" y="105"/>
                      <a:pt x="129" y="76"/>
                    </a:cubicBezTo>
                    <a:cubicBezTo>
                      <a:pt x="136" y="65"/>
                      <a:pt x="154" y="56"/>
                      <a:pt x="151" y="43"/>
                    </a:cubicBezTo>
                    <a:cubicBezTo>
                      <a:pt x="142" y="0"/>
                      <a:pt x="54" y="35"/>
                      <a:pt x="31" y="43"/>
                    </a:cubicBezTo>
                    <a:cubicBezTo>
                      <a:pt x="3" y="85"/>
                      <a:pt x="0" y="67"/>
                      <a:pt x="31" y="9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81" name="Freeform 103">
              <a:extLst>
                <a:ext uri="{FF2B5EF4-FFF2-40B4-BE49-F238E27FC236}">
                  <a16:creationId xmlns:a16="http://schemas.microsoft.com/office/drawing/2014/main" id="{8651B2FA-4C84-9A43-81CC-BAC96E62A41B}"/>
                </a:ext>
              </a:extLst>
            </p:cNvPr>
            <p:cNvSpPr>
              <a:spLocks/>
            </p:cNvSpPr>
            <p:nvPr/>
          </p:nvSpPr>
          <p:spPr bwMode="auto">
            <a:xfrm>
              <a:off x="4298" y="2266"/>
              <a:ext cx="161" cy="70"/>
            </a:xfrm>
            <a:custGeom>
              <a:avLst/>
              <a:gdLst>
                <a:gd name="T0" fmla="*/ 13 w 161"/>
                <a:gd name="T1" fmla="*/ 43 h 70"/>
                <a:gd name="T2" fmla="*/ 46 w 161"/>
                <a:gd name="T3" fmla="*/ 11 h 70"/>
                <a:gd name="T4" fmla="*/ 133 w 161"/>
                <a:gd name="T5" fmla="*/ 0 h 70"/>
                <a:gd name="T6" fmla="*/ 57 w 161"/>
                <a:gd name="T7" fmla="*/ 11 h 70"/>
                <a:gd name="T8" fmla="*/ 24 w 161"/>
                <a:gd name="T9" fmla="*/ 22 h 70"/>
                <a:gd name="T10" fmla="*/ 90 w 161"/>
                <a:gd name="T11" fmla="*/ 11 h 70"/>
                <a:gd name="T12" fmla="*/ 46 w 161"/>
                <a:gd name="T13" fmla="*/ 54 h 70"/>
                <a:gd name="T14" fmla="*/ 35 w 161"/>
                <a:gd name="T15" fmla="*/ 22 h 70"/>
                <a:gd name="T16" fmla="*/ 122 w 161"/>
                <a:gd name="T17" fmla="*/ 11 h 70"/>
                <a:gd name="T18" fmla="*/ 68 w 161"/>
                <a:gd name="T19" fmla="*/ 22 h 70"/>
                <a:gd name="T20" fmla="*/ 13 w 161"/>
                <a:gd name="T21" fmla="*/ 43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70"/>
                <a:gd name="T35" fmla="*/ 161 w 161"/>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70">
                  <a:moveTo>
                    <a:pt x="13" y="43"/>
                  </a:moveTo>
                  <a:cubicBezTo>
                    <a:pt x="60" y="27"/>
                    <a:pt x="161" y="34"/>
                    <a:pt x="46" y="11"/>
                  </a:cubicBezTo>
                  <a:cubicBezTo>
                    <a:pt x="75" y="7"/>
                    <a:pt x="104" y="0"/>
                    <a:pt x="133" y="0"/>
                  </a:cubicBezTo>
                  <a:cubicBezTo>
                    <a:pt x="159" y="0"/>
                    <a:pt x="82" y="6"/>
                    <a:pt x="57" y="11"/>
                  </a:cubicBezTo>
                  <a:cubicBezTo>
                    <a:pt x="46" y="13"/>
                    <a:pt x="12" y="22"/>
                    <a:pt x="24" y="22"/>
                  </a:cubicBezTo>
                  <a:cubicBezTo>
                    <a:pt x="46" y="22"/>
                    <a:pt x="68" y="15"/>
                    <a:pt x="90" y="11"/>
                  </a:cubicBezTo>
                  <a:cubicBezTo>
                    <a:pt x="85" y="24"/>
                    <a:pt x="79" y="70"/>
                    <a:pt x="46" y="54"/>
                  </a:cubicBezTo>
                  <a:cubicBezTo>
                    <a:pt x="36" y="49"/>
                    <a:pt x="39" y="33"/>
                    <a:pt x="35" y="22"/>
                  </a:cubicBezTo>
                  <a:cubicBezTo>
                    <a:pt x="64" y="18"/>
                    <a:pt x="93" y="11"/>
                    <a:pt x="122" y="11"/>
                  </a:cubicBezTo>
                  <a:cubicBezTo>
                    <a:pt x="140" y="11"/>
                    <a:pt x="85" y="16"/>
                    <a:pt x="68" y="22"/>
                  </a:cubicBezTo>
                  <a:cubicBezTo>
                    <a:pt x="0" y="47"/>
                    <a:pt x="64" y="43"/>
                    <a:pt x="13" y="43"/>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82" name="Freeform 104">
              <a:extLst>
                <a:ext uri="{FF2B5EF4-FFF2-40B4-BE49-F238E27FC236}">
                  <a16:creationId xmlns:a16="http://schemas.microsoft.com/office/drawing/2014/main" id="{474B4170-48ED-5D46-87B7-89164C39190C}"/>
                </a:ext>
              </a:extLst>
            </p:cNvPr>
            <p:cNvSpPr>
              <a:spLocks/>
            </p:cNvSpPr>
            <p:nvPr/>
          </p:nvSpPr>
          <p:spPr bwMode="auto">
            <a:xfrm>
              <a:off x="4442" y="2288"/>
              <a:ext cx="66" cy="101"/>
            </a:xfrm>
            <a:custGeom>
              <a:avLst/>
              <a:gdLst>
                <a:gd name="T0" fmla="*/ 0 w 66"/>
                <a:gd name="T1" fmla="*/ 0 h 101"/>
                <a:gd name="T2" fmla="*/ 11 w 66"/>
                <a:gd name="T3" fmla="*/ 32 h 101"/>
                <a:gd name="T4" fmla="*/ 32 w 66"/>
                <a:gd name="T5" fmla="*/ 21 h 101"/>
                <a:gd name="T6" fmla="*/ 11 w 66"/>
                <a:gd name="T7" fmla="*/ 65 h 101"/>
                <a:gd name="T8" fmla="*/ 0 60000 65536"/>
                <a:gd name="T9" fmla="*/ 0 60000 65536"/>
                <a:gd name="T10" fmla="*/ 0 60000 65536"/>
                <a:gd name="T11" fmla="*/ 0 60000 65536"/>
                <a:gd name="T12" fmla="*/ 0 w 66"/>
                <a:gd name="T13" fmla="*/ 0 h 101"/>
                <a:gd name="T14" fmla="*/ 66 w 66"/>
                <a:gd name="T15" fmla="*/ 101 h 101"/>
              </a:gdLst>
              <a:ahLst/>
              <a:cxnLst>
                <a:cxn ang="T8">
                  <a:pos x="T0" y="T1"/>
                </a:cxn>
                <a:cxn ang="T9">
                  <a:pos x="T2" y="T3"/>
                </a:cxn>
                <a:cxn ang="T10">
                  <a:pos x="T4" y="T5"/>
                </a:cxn>
                <a:cxn ang="T11">
                  <a:pos x="T6" y="T7"/>
                </a:cxn>
              </a:cxnLst>
              <a:rect l="T12" t="T13" r="T14" b="T15"/>
              <a:pathLst>
                <a:path w="66" h="101">
                  <a:moveTo>
                    <a:pt x="0" y="0"/>
                  </a:moveTo>
                  <a:cubicBezTo>
                    <a:pt x="4" y="11"/>
                    <a:pt x="4" y="23"/>
                    <a:pt x="11" y="32"/>
                  </a:cubicBezTo>
                  <a:cubicBezTo>
                    <a:pt x="66" y="101"/>
                    <a:pt x="35" y="30"/>
                    <a:pt x="32" y="21"/>
                  </a:cubicBezTo>
                  <a:cubicBezTo>
                    <a:pt x="9" y="57"/>
                    <a:pt x="11" y="41"/>
                    <a:pt x="11" y="6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nvGrpSpPr>
            <p:cNvPr id="83" name="Group 105">
              <a:extLst>
                <a:ext uri="{FF2B5EF4-FFF2-40B4-BE49-F238E27FC236}">
                  <a16:creationId xmlns:a16="http://schemas.microsoft.com/office/drawing/2014/main" id="{00016460-AC8D-554D-AE79-F12776D5B539}"/>
                </a:ext>
              </a:extLst>
            </p:cNvPr>
            <p:cNvGrpSpPr>
              <a:grpSpLocks/>
            </p:cNvGrpSpPr>
            <p:nvPr/>
          </p:nvGrpSpPr>
          <p:grpSpPr bwMode="auto">
            <a:xfrm rot="2396750">
              <a:off x="2879" y="432"/>
              <a:ext cx="822" cy="803"/>
              <a:chOff x="2521" y="524"/>
              <a:chExt cx="723" cy="672"/>
            </a:xfrm>
          </p:grpSpPr>
          <p:sp>
            <p:nvSpPr>
              <p:cNvPr id="84" name="Oval 106">
                <a:extLst>
                  <a:ext uri="{FF2B5EF4-FFF2-40B4-BE49-F238E27FC236}">
                    <a16:creationId xmlns:a16="http://schemas.microsoft.com/office/drawing/2014/main" id="{04265506-8996-8D43-BFE0-6FAB31BA3635}"/>
                  </a:ext>
                </a:extLst>
              </p:cNvPr>
              <p:cNvSpPr>
                <a:spLocks noChangeArrowheads="1"/>
              </p:cNvSpPr>
              <p:nvPr/>
            </p:nvSpPr>
            <p:spPr bwMode="auto">
              <a:xfrm>
                <a:off x="2524" y="524"/>
                <a:ext cx="720" cy="6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solidFill>
                    <a:schemeClr val="tx1"/>
                  </a:solidFill>
                </a:endParaRPr>
              </a:p>
            </p:txBody>
          </p:sp>
          <p:sp>
            <p:nvSpPr>
              <p:cNvPr id="85" name="Text Box 107">
                <a:extLst>
                  <a:ext uri="{FF2B5EF4-FFF2-40B4-BE49-F238E27FC236}">
                    <a16:creationId xmlns:a16="http://schemas.microsoft.com/office/drawing/2014/main" id="{0B88C5EE-00EA-1143-9103-4EC40686AA1F}"/>
                  </a:ext>
                </a:extLst>
              </p:cNvPr>
              <p:cNvSpPr txBox="1">
                <a:spLocks noChangeArrowheads="1"/>
              </p:cNvSpPr>
              <p:nvPr/>
            </p:nvSpPr>
            <p:spPr bwMode="auto">
              <a:xfrm>
                <a:off x="2521" y="711"/>
                <a:ext cx="722"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50000"/>
                  </a:spcBef>
                  <a:buClr>
                    <a:srgbClr val="003399"/>
                  </a:buClr>
                  <a:buFont typeface="Wingdings" pitchFamily="2" charset="2"/>
                  <a:buChar char="§"/>
                  <a:defRPr sz="3200">
                    <a:solidFill>
                      <a:srgbClr val="003399"/>
                    </a:solidFill>
                    <a:latin typeface="Arial" panose="020B0604020202020204" pitchFamily="34" charset="0"/>
                    <a:cs typeface="Arial" panose="020B0604020202020204" pitchFamily="34" charset="0"/>
                  </a:defRPr>
                </a:lvl1pPr>
                <a:lvl2pPr marL="742950" indent="-285750">
                  <a:spcBef>
                    <a:spcPct val="20000"/>
                  </a:spcBef>
                  <a:buClr>
                    <a:srgbClr val="003399"/>
                  </a:buClr>
                  <a:buFont typeface="Wingdings" pitchFamily="2" charset="2"/>
                  <a:buChar char="§"/>
                  <a:defRPr sz="2800">
                    <a:solidFill>
                      <a:srgbClr val="003399"/>
                    </a:solidFill>
                    <a:latin typeface="Arial" panose="020B0604020202020204" pitchFamily="34" charset="0"/>
                    <a:cs typeface="Arial" panose="020B0604020202020204" pitchFamily="34" charset="0"/>
                  </a:defRPr>
                </a:lvl2pPr>
                <a:lvl3pPr marL="1143000" indent="-228600">
                  <a:spcBef>
                    <a:spcPct val="20000"/>
                  </a:spcBef>
                  <a:buClr>
                    <a:srgbClr val="003399"/>
                  </a:buClr>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4pPr>
                <a:lvl5pPr marL="2057400" indent="-228600">
                  <a:spcBef>
                    <a:spcPct val="20000"/>
                  </a:spcBef>
                  <a:buClr>
                    <a:srgbClr val="003399"/>
                  </a:buClr>
                  <a:buChar char="»"/>
                  <a:defRPr sz="20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3399"/>
                  </a:buClr>
                  <a:buChar char="»"/>
                  <a:defRPr sz="2000">
                    <a:solidFill>
                      <a:srgbClr val="003399"/>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1500">
                    <a:solidFill>
                      <a:srgbClr val="FF0066"/>
                    </a:solidFill>
                    <a:latin typeface="Comic Sans MS" panose="030F0902030302020204" pitchFamily="66" charset="0"/>
                  </a:rPr>
                  <a:t>DEVELOPPE-MENT DURABLE</a:t>
                </a:r>
              </a:p>
            </p:txBody>
          </p:sp>
        </p:grpSp>
      </p:grpSp>
    </p:spTree>
    <p:extLst>
      <p:ext uri="{BB962C8B-B14F-4D97-AF65-F5344CB8AC3E}">
        <p14:creationId xmlns:p14="http://schemas.microsoft.com/office/powerpoint/2010/main" val="832338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Ethique</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4493096"/>
          </a:xfrm>
        </p:spPr>
        <p:txBody>
          <a:bodyPr>
            <a:normAutofit/>
          </a:bodyPr>
          <a:lstStyle/>
          <a:p>
            <a:r>
              <a:rPr lang="fr-FR" sz="2000" dirty="0"/>
              <a:t>la tentative de parvenir à une compréhension de la nature des valeurs humaines, de la façon dont nous devons vivre et de ce qui constitue une bonne conduite</a:t>
            </a:r>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5/5</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3" name="Rectangle 12">
            <a:hlinkClick r:id="rId7" action="ppaction://hlinksldjump"/>
            <a:extLst>
              <a:ext uri="{FF2B5EF4-FFF2-40B4-BE49-F238E27FC236}">
                <a16:creationId xmlns:a16="http://schemas.microsoft.com/office/drawing/2014/main" id="{B176F325-87B2-3D40-A7E6-E53FF87F7928}"/>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2516031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lstStyle/>
          <a:p>
            <a:r>
              <a:rPr lang="fr-FR" dirty="0"/>
              <a:t>Ethique</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4493096"/>
          </a:xfrm>
        </p:spPr>
        <p:txBody>
          <a:bodyPr>
            <a:normAutofit lnSpcReduction="10000"/>
          </a:bodyPr>
          <a:lstStyle/>
          <a:p>
            <a:r>
              <a:rPr lang="fr-FR" sz="2000" b="1" dirty="0"/>
              <a:t>Ethique utilitaire </a:t>
            </a:r>
            <a:r>
              <a:rPr lang="fr-FR" sz="2000" dirty="0"/>
              <a:t>: accentue le bonheur ou l’utilité social (e). Tout ce qui produit le plus de bonheur pour la plupart des gens sera la solution la plus éthique. </a:t>
            </a:r>
            <a:r>
              <a:rPr lang="fr-FR" sz="2000" b="1" dirty="0"/>
              <a:t>( conséquences)</a:t>
            </a:r>
          </a:p>
          <a:p>
            <a:pPr marL="0" indent="0">
              <a:buNone/>
            </a:pPr>
            <a:endParaRPr lang="fr-FR" sz="2000" dirty="0"/>
          </a:p>
          <a:p>
            <a:r>
              <a:rPr lang="fr-FR" sz="2000" b="1" dirty="0"/>
              <a:t>La déontologie </a:t>
            </a:r>
            <a:r>
              <a:rPr lang="fr-FR" sz="2000" dirty="0"/>
              <a:t>: action est morale si elle est conforme à certains principes ou devoirs (quelles qu'en soient les conséquences). La déontologie est dérivée du mot grec </a:t>
            </a:r>
            <a:r>
              <a:rPr lang="fr-FR" sz="2000" dirty="0" err="1"/>
              <a:t>deon</a:t>
            </a:r>
            <a:r>
              <a:rPr lang="fr-FR" sz="2000" dirty="0"/>
              <a:t>, qui signifie devoir. </a:t>
            </a:r>
            <a:r>
              <a:rPr lang="fr-FR" sz="2000" b="1" dirty="0"/>
              <a:t>( devoirs)</a:t>
            </a:r>
          </a:p>
          <a:p>
            <a:pPr marL="0" indent="0">
              <a:buNone/>
            </a:pPr>
            <a:endParaRPr lang="fr-FR" sz="2000" dirty="0"/>
          </a:p>
          <a:p>
            <a:r>
              <a:rPr lang="fr-FR" sz="2000" b="1" dirty="0" err="1"/>
              <a:t>Vertues</a:t>
            </a:r>
            <a:r>
              <a:rPr lang="fr-FR" sz="2000" b="1" dirty="0"/>
              <a:t> éthiques </a:t>
            </a:r>
            <a:r>
              <a:rPr lang="fr-FR" sz="2000" dirty="0"/>
              <a:t>: accent mis sur les </a:t>
            </a:r>
            <a:r>
              <a:rPr lang="fr-FR" sz="2000" dirty="0" err="1"/>
              <a:t>vertues</a:t>
            </a:r>
            <a:r>
              <a:rPr lang="fr-FR" sz="2000" dirty="0"/>
              <a:t>. Une approche </a:t>
            </a:r>
            <a:r>
              <a:rPr lang="fr-FR" sz="2000" dirty="0" err="1"/>
              <a:t>inviduelle</a:t>
            </a:r>
            <a:r>
              <a:rPr lang="fr-FR" sz="2000" dirty="0"/>
              <a:t> de l’éthique. Elle concerne la personne ou l'agent derrière les actions, plutôt que les actions elles-mêmes </a:t>
            </a:r>
            <a:r>
              <a:rPr lang="fr-FR" sz="2000" b="1" dirty="0"/>
              <a:t>( </a:t>
            </a:r>
            <a:r>
              <a:rPr lang="fr-FR" sz="2000" b="1" dirty="0" err="1"/>
              <a:t>vertues</a:t>
            </a:r>
            <a:r>
              <a:rPr lang="fr-FR" sz="2000" b="1" dirty="0"/>
              <a:t>) </a:t>
            </a:r>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5/5</a:t>
            </a:r>
          </a:p>
        </p:txBody>
      </p:sp>
      <p:sp>
        <p:nvSpPr>
          <p:cNvPr id="5" name="Rectangle 4">
            <a:hlinkClick r:id="rId3"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4"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5"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2</a:t>
            </a:r>
          </a:p>
        </p:txBody>
      </p:sp>
      <p:sp>
        <p:nvSpPr>
          <p:cNvPr id="8" name="Rectangle 7">
            <a:hlinkClick r:id="rId6"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6"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7"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3" name="Rectangle 12">
            <a:hlinkClick r:id="rId8" action="ppaction://hlinksldjump"/>
            <a:extLst>
              <a:ext uri="{FF2B5EF4-FFF2-40B4-BE49-F238E27FC236}">
                <a16:creationId xmlns:a16="http://schemas.microsoft.com/office/drawing/2014/main" id="{B176F325-87B2-3D40-A7E6-E53FF87F7928}"/>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50594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187624" y="35017"/>
            <a:ext cx="7200800" cy="1143000"/>
          </a:xfrm>
        </p:spPr>
        <p:txBody>
          <a:bodyPr/>
          <a:lstStyle/>
          <a:p>
            <a:r>
              <a:rPr lang="fr-FR" dirty="0"/>
              <a:t>Plan du module</a:t>
            </a:r>
          </a:p>
        </p:txBody>
      </p:sp>
      <p:graphicFrame>
        <p:nvGraphicFramePr>
          <p:cNvPr id="4" name="Tableau 3">
            <a:extLst>
              <a:ext uri="{FF2B5EF4-FFF2-40B4-BE49-F238E27FC236}">
                <a16:creationId xmlns:a16="http://schemas.microsoft.com/office/drawing/2014/main" id="{0A4A254D-9187-CD47-8053-B26D8B10AE9B}"/>
              </a:ext>
            </a:extLst>
          </p:cNvPr>
          <p:cNvGraphicFramePr>
            <a:graphicFrameLocks noGrp="1"/>
          </p:cNvGraphicFramePr>
          <p:nvPr>
            <p:extLst>
              <p:ext uri="{D42A27DB-BD31-4B8C-83A1-F6EECF244321}">
                <p14:modId xmlns:p14="http://schemas.microsoft.com/office/powerpoint/2010/main" val="1173369509"/>
              </p:ext>
            </p:extLst>
          </p:nvPr>
        </p:nvGraphicFramePr>
        <p:xfrm>
          <a:off x="539552" y="1700808"/>
          <a:ext cx="8352928" cy="5184576"/>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3417374736"/>
                    </a:ext>
                  </a:extLst>
                </a:gridCol>
                <a:gridCol w="7200800">
                  <a:extLst>
                    <a:ext uri="{9D8B030D-6E8A-4147-A177-3AD203B41FA5}">
                      <a16:colId xmlns:a16="http://schemas.microsoft.com/office/drawing/2014/main" val="2681884018"/>
                    </a:ext>
                  </a:extLst>
                </a:gridCol>
              </a:tblGrid>
              <a:tr h="648072">
                <a:tc>
                  <a:txBody>
                    <a:bodyPr/>
                    <a:lstStyle/>
                    <a:p>
                      <a:r>
                        <a:rPr lang="fr-FR" sz="1800" b="1" dirty="0">
                          <a:solidFill>
                            <a:schemeClr val="tx1"/>
                          </a:solidFill>
                        </a:rPr>
                        <a:t>Partie 1</a:t>
                      </a:r>
                      <a:endParaRPr lang="fr-FR" b="1" dirty="0">
                        <a:solidFill>
                          <a:schemeClr val="tx1"/>
                        </a:solidFill>
                      </a:endParaRPr>
                    </a:p>
                  </a:txBody>
                  <a:tcPr>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t>Bien public, bien commun </a:t>
                      </a:r>
                      <a:endParaRPr lang="fr-FR" sz="2800" b="1" dirty="0">
                        <a:solidFill>
                          <a:schemeClr val="bg1"/>
                        </a:solidFill>
                      </a:endParaRPr>
                    </a:p>
                  </a:txBody>
                  <a:tcPr>
                    <a:solidFill>
                      <a:srgbClr val="0070C0"/>
                    </a:solidFill>
                  </a:tcPr>
                </a:tc>
                <a:extLst>
                  <a:ext uri="{0D108BD9-81ED-4DB2-BD59-A6C34878D82A}">
                    <a16:rowId xmlns:a16="http://schemas.microsoft.com/office/drawing/2014/main" val="2725691051"/>
                  </a:ext>
                </a:extLst>
              </a:tr>
              <a:tr h="639296">
                <a:tc>
                  <a:txBody>
                    <a:bodyPr/>
                    <a:lstStyle/>
                    <a:p>
                      <a:r>
                        <a:rPr lang="fr-FR" sz="1800" b="1" dirty="0">
                          <a:solidFill>
                            <a:schemeClr val="tx1"/>
                          </a:solidFill>
                        </a:rPr>
                        <a:t>Partie 2</a:t>
                      </a:r>
                      <a:endParaRPr lang="fr-FR" b="1" dirty="0">
                        <a:solidFill>
                          <a:schemeClr val="tx1"/>
                        </a:solidFill>
                      </a:endParaRPr>
                    </a:p>
                  </a:txBody>
                  <a:tcPr>
                    <a:solidFill>
                      <a:schemeClr val="bg1">
                        <a:lumMod val="50000"/>
                      </a:schemeClr>
                    </a:solidFill>
                  </a:tcPr>
                </a:tc>
                <a:tc>
                  <a:txBody>
                    <a:bodyPr/>
                    <a:lstStyle/>
                    <a:p>
                      <a:r>
                        <a:rPr lang="fr-FR" sz="2800" b="1" kern="1200" dirty="0">
                          <a:solidFill>
                            <a:schemeClr val="lt1"/>
                          </a:solidFill>
                          <a:latin typeface="+mn-lt"/>
                          <a:ea typeface="+mn-ea"/>
                          <a:cs typeface="+mn-cs"/>
                        </a:rPr>
                        <a:t>L’intégrité : ses principes et pratiques</a:t>
                      </a:r>
                    </a:p>
                  </a:txBody>
                  <a:tcPr>
                    <a:solidFill>
                      <a:srgbClr val="0070C0"/>
                    </a:solidFill>
                  </a:tcPr>
                </a:tc>
                <a:extLst>
                  <a:ext uri="{0D108BD9-81ED-4DB2-BD59-A6C34878D82A}">
                    <a16:rowId xmlns:a16="http://schemas.microsoft.com/office/drawing/2014/main" val="3314391159"/>
                  </a:ext>
                </a:extLst>
              </a:tr>
              <a:tr h="541350">
                <a:tc>
                  <a:txBody>
                    <a:bodyPr/>
                    <a:lstStyle/>
                    <a:p>
                      <a:r>
                        <a:rPr lang="fr-FR" sz="1800" b="1" dirty="0">
                          <a:solidFill>
                            <a:schemeClr val="tx1"/>
                          </a:solidFill>
                        </a:rPr>
                        <a:t>Partie 3</a:t>
                      </a:r>
                      <a:endParaRPr lang="fr-FR" b="1" dirty="0">
                        <a:solidFill>
                          <a:schemeClr val="tx1"/>
                        </a:solidFill>
                      </a:endParaRPr>
                    </a:p>
                  </a:txBody>
                  <a:tcPr>
                    <a:solidFill>
                      <a:schemeClr val="bg1">
                        <a:lumMod val="50000"/>
                      </a:schemeClr>
                    </a:solidFill>
                  </a:tcPr>
                </a:tc>
                <a:tc>
                  <a:txBody>
                    <a:bodyPr/>
                    <a:lstStyle/>
                    <a:p>
                      <a:r>
                        <a:rPr lang="en-US" sz="2800" b="1" dirty="0" err="1">
                          <a:solidFill>
                            <a:schemeClr val="bg1"/>
                          </a:solidFill>
                        </a:rPr>
                        <a:t>L’ethique</a:t>
                      </a:r>
                      <a:r>
                        <a:rPr lang="en-US" sz="2800" b="1" dirty="0">
                          <a:solidFill>
                            <a:schemeClr val="bg1"/>
                          </a:solidFill>
                        </a:rPr>
                        <a:t>: codes, </a:t>
                      </a:r>
                      <a:r>
                        <a:rPr lang="en-US" sz="2800" b="1" dirty="0" err="1">
                          <a:solidFill>
                            <a:schemeClr val="bg1"/>
                          </a:solidFill>
                        </a:rPr>
                        <a:t>déontologie</a:t>
                      </a:r>
                      <a:r>
                        <a:rPr lang="en-US" sz="2800" b="1" dirty="0">
                          <a:solidFill>
                            <a:schemeClr val="bg1"/>
                          </a:solidFill>
                        </a:rPr>
                        <a:t>, </a:t>
                      </a:r>
                      <a:r>
                        <a:rPr lang="en-US" sz="2800" b="1" dirty="0" err="1">
                          <a:solidFill>
                            <a:schemeClr val="bg1"/>
                          </a:solidFill>
                        </a:rPr>
                        <a:t>Professionnelle</a:t>
                      </a:r>
                      <a:endParaRPr lang="fr-FR" sz="2800" b="1" dirty="0">
                        <a:solidFill>
                          <a:schemeClr val="bg1"/>
                        </a:solidFill>
                      </a:endParaRPr>
                    </a:p>
                  </a:txBody>
                  <a:tcPr>
                    <a:solidFill>
                      <a:srgbClr val="0070C0"/>
                    </a:solidFill>
                  </a:tcPr>
                </a:tc>
                <a:extLst>
                  <a:ext uri="{0D108BD9-81ED-4DB2-BD59-A6C34878D82A}">
                    <a16:rowId xmlns:a16="http://schemas.microsoft.com/office/drawing/2014/main" val="1670774111"/>
                  </a:ext>
                </a:extLst>
              </a:tr>
              <a:tr h="541350">
                <a:tc>
                  <a:txBody>
                    <a:bodyPr/>
                    <a:lstStyle/>
                    <a:p>
                      <a:r>
                        <a:rPr lang="fr-FR" sz="1800" b="1" dirty="0">
                          <a:solidFill>
                            <a:schemeClr val="tx1"/>
                          </a:solidFill>
                        </a:rPr>
                        <a:t>Partie 4</a:t>
                      </a:r>
                      <a:endParaRPr lang="fr-FR" b="1" dirty="0">
                        <a:solidFill>
                          <a:schemeClr val="tx1"/>
                        </a:solidFill>
                      </a:endParaRPr>
                    </a:p>
                  </a:txBody>
                  <a:tcPr>
                    <a:solidFill>
                      <a:schemeClr val="bg1">
                        <a:lumMod val="50000"/>
                      </a:schemeClr>
                    </a:solidFill>
                  </a:tcPr>
                </a:tc>
                <a:tc>
                  <a:txBody>
                    <a:bodyPr/>
                    <a:lstStyle/>
                    <a:p>
                      <a:r>
                        <a:rPr lang="fr-FR" sz="2800" b="1" kern="1200" dirty="0">
                          <a:solidFill>
                            <a:schemeClr val="bg1"/>
                          </a:solidFill>
                          <a:latin typeface="+mn-lt"/>
                          <a:ea typeface="+mn-ea"/>
                          <a:cs typeface="+mn-cs"/>
                        </a:rPr>
                        <a:t>le service public en Afrique: quel cadre d’amélioration?</a:t>
                      </a:r>
                    </a:p>
                  </a:txBody>
                  <a:tcPr>
                    <a:solidFill>
                      <a:srgbClr val="0070C0"/>
                    </a:solidFill>
                  </a:tcPr>
                </a:tc>
                <a:extLst>
                  <a:ext uri="{0D108BD9-81ED-4DB2-BD59-A6C34878D82A}">
                    <a16:rowId xmlns:a16="http://schemas.microsoft.com/office/drawing/2014/main" val="414584974"/>
                  </a:ext>
                </a:extLst>
              </a:tr>
              <a:tr h="203800">
                <a:tc>
                  <a:txBody>
                    <a:bodyPr/>
                    <a:lstStyle/>
                    <a:p>
                      <a:r>
                        <a:rPr lang="fr-FR" sz="1800" b="1" dirty="0">
                          <a:solidFill>
                            <a:schemeClr val="tx1"/>
                          </a:solidFill>
                        </a:rPr>
                        <a:t>Partie 5</a:t>
                      </a:r>
                      <a:endParaRPr lang="fr-FR" b="1" dirty="0">
                        <a:solidFill>
                          <a:schemeClr val="tx1"/>
                        </a:solidFill>
                      </a:endParaRPr>
                    </a:p>
                  </a:txBody>
                  <a:tcPr>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bg1"/>
                          </a:solidFill>
                          <a:latin typeface="+mn-lt"/>
                          <a:ea typeface="+mn-ea"/>
                          <a:cs typeface="+mn-cs"/>
                        </a:rPr>
                        <a:t>Les modes de gouvernance déviants dans l’administration publique</a:t>
                      </a:r>
                    </a:p>
                  </a:txBody>
                  <a:tcPr>
                    <a:solidFill>
                      <a:srgbClr val="0070C0"/>
                    </a:solidFill>
                  </a:tcPr>
                </a:tc>
                <a:extLst>
                  <a:ext uri="{0D108BD9-81ED-4DB2-BD59-A6C34878D82A}">
                    <a16:rowId xmlns:a16="http://schemas.microsoft.com/office/drawing/2014/main" val="1764026322"/>
                  </a:ext>
                </a:extLst>
              </a:tr>
              <a:tr h="521218">
                <a:tc>
                  <a:txBody>
                    <a:bodyPr/>
                    <a:lstStyle/>
                    <a:p>
                      <a:r>
                        <a:rPr lang="fr-FR" sz="1800" b="1" dirty="0">
                          <a:solidFill>
                            <a:schemeClr val="tx1"/>
                          </a:solidFill>
                        </a:rPr>
                        <a:t>Partie 6</a:t>
                      </a:r>
                      <a:endParaRPr lang="fr-FR" b="1" dirty="0">
                        <a:solidFill>
                          <a:schemeClr val="tx1"/>
                        </a:solidFill>
                      </a:endParaRPr>
                    </a:p>
                  </a:txBody>
                  <a:tcPr>
                    <a:solidFill>
                      <a:schemeClr val="bg1">
                        <a:lumMod val="50000"/>
                      </a:schemeClr>
                    </a:solidFill>
                  </a:tcPr>
                </a:tc>
                <a:tc>
                  <a:txBody>
                    <a:bodyPr/>
                    <a:lstStyle/>
                    <a:p>
                      <a:r>
                        <a:rPr lang="fr-FR" sz="2800" b="1" dirty="0">
                          <a:solidFill>
                            <a:schemeClr val="bg1"/>
                          </a:solidFill>
                        </a:rPr>
                        <a:t>Conclusions</a:t>
                      </a:r>
                    </a:p>
                  </a:txBody>
                  <a:tcPr>
                    <a:solidFill>
                      <a:srgbClr val="0070C0"/>
                    </a:solidFill>
                  </a:tcPr>
                </a:tc>
                <a:extLst>
                  <a:ext uri="{0D108BD9-81ED-4DB2-BD59-A6C34878D82A}">
                    <a16:rowId xmlns:a16="http://schemas.microsoft.com/office/drawing/2014/main" val="157884097"/>
                  </a:ext>
                </a:extLst>
              </a:tr>
              <a:tr h="541350">
                <a:tc>
                  <a:txBody>
                    <a:bodyPr/>
                    <a:lstStyle/>
                    <a:p>
                      <a:r>
                        <a:rPr lang="fr-FR" sz="1800" b="1" dirty="0">
                          <a:solidFill>
                            <a:schemeClr val="tx1"/>
                          </a:solidFill>
                        </a:rPr>
                        <a:t>Partie 7</a:t>
                      </a:r>
                      <a:endParaRPr lang="fr-FR" b="1" dirty="0">
                        <a:solidFill>
                          <a:schemeClr val="tx1"/>
                        </a:solidFill>
                      </a:endParaRPr>
                    </a:p>
                  </a:txBody>
                  <a:tcPr>
                    <a:solidFill>
                      <a:schemeClr val="bg1">
                        <a:lumMod val="50000"/>
                      </a:schemeClr>
                    </a:solidFill>
                  </a:tcPr>
                </a:tc>
                <a:tc>
                  <a:txBody>
                    <a:bodyPr/>
                    <a:lstStyle/>
                    <a:p>
                      <a:r>
                        <a:rPr lang="fr-FR" sz="2800" b="1" kern="1200" dirty="0">
                          <a:solidFill>
                            <a:schemeClr val="bg1"/>
                          </a:solidFill>
                          <a:latin typeface="+mn-lt"/>
                          <a:ea typeface="+mn-ea"/>
                          <a:cs typeface="+mn-cs"/>
                        </a:rPr>
                        <a:t>travaux pratiques et exercices</a:t>
                      </a:r>
                    </a:p>
                  </a:txBody>
                  <a:tcPr>
                    <a:solidFill>
                      <a:srgbClr val="0070C0"/>
                    </a:solidFill>
                  </a:tcPr>
                </a:tc>
                <a:extLst>
                  <a:ext uri="{0D108BD9-81ED-4DB2-BD59-A6C34878D82A}">
                    <a16:rowId xmlns:a16="http://schemas.microsoft.com/office/drawing/2014/main" val="1968484340"/>
                  </a:ext>
                </a:extLst>
              </a:tr>
            </a:tbl>
          </a:graphicData>
        </a:graphic>
      </p:graphicFrame>
    </p:spTree>
    <p:extLst>
      <p:ext uri="{BB962C8B-B14F-4D97-AF65-F5344CB8AC3E}">
        <p14:creationId xmlns:p14="http://schemas.microsoft.com/office/powerpoint/2010/main" val="3334522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a:bodyPr>
          <a:lstStyle/>
          <a:p>
            <a:r>
              <a:rPr lang="fr-FR" dirty="0"/>
              <a:t>Codes d’éthique /conduite</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141168"/>
          </a:xfrm>
        </p:spPr>
        <p:txBody>
          <a:bodyPr>
            <a:normAutofit/>
          </a:bodyPr>
          <a:lstStyle/>
          <a:p>
            <a:r>
              <a:rPr lang="fr-FR" b="1" dirty="0"/>
              <a:t>Le Code d’</a:t>
            </a:r>
            <a:r>
              <a:rPr lang="fr-FR" b="1" dirty="0" err="1"/>
              <a:t>éthique</a:t>
            </a:r>
            <a:r>
              <a:rPr lang="fr-FR" b="1" dirty="0"/>
              <a:t> et de conduite </a:t>
            </a:r>
            <a:r>
              <a:rPr lang="fr-FR" dirty="0" err="1"/>
              <a:t>décrit</a:t>
            </a:r>
            <a:r>
              <a:rPr lang="fr-FR" dirty="0"/>
              <a:t>, en termes </a:t>
            </a:r>
            <a:r>
              <a:rPr lang="fr-FR" dirty="0" err="1"/>
              <a:t>très</a:t>
            </a:r>
            <a:r>
              <a:rPr lang="fr-FR" dirty="0"/>
              <a:t> concrets et </a:t>
            </a:r>
            <a:r>
              <a:rPr lang="fr-FR" dirty="0" err="1"/>
              <a:t>précis</a:t>
            </a:r>
            <a:r>
              <a:rPr lang="fr-FR" dirty="0"/>
              <a:t>, </a:t>
            </a:r>
            <a:r>
              <a:rPr lang="fr-FR" b="1" dirty="0"/>
              <a:t>les </a:t>
            </a:r>
            <a:r>
              <a:rPr lang="fr-FR" b="1" dirty="0" err="1"/>
              <a:t>règles</a:t>
            </a:r>
            <a:r>
              <a:rPr lang="fr-FR" b="1" dirty="0"/>
              <a:t> </a:t>
            </a:r>
            <a:r>
              <a:rPr lang="fr-FR" dirty="0"/>
              <a:t>de conduite </a:t>
            </a:r>
            <a:r>
              <a:rPr lang="fr-FR" b="1" dirty="0"/>
              <a:t>minimales </a:t>
            </a:r>
            <a:r>
              <a:rPr lang="fr-FR" dirty="0"/>
              <a:t>auxquelles tous les fonctionnaires ou agents public sont </a:t>
            </a:r>
            <a:r>
              <a:rPr lang="fr-FR" dirty="0" err="1"/>
              <a:t>censé́s</a:t>
            </a:r>
            <a:r>
              <a:rPr lang="fr-FR" dirty="0"/>
              <a:t> </a:t>
            </a:r>
            <a:r>
              <a:rPr lang="fr-FR" dirty="0" err="1"/>
              <a:t>obéir</a:t>
            </a:r>
            <a:r>
              <a:rPr lang="fr-FR" dirty="0"/>
              <a:t>. Ces </a:t>
            </a:r>
            <a:r>
              <a:rPr lang="fr-FR" dirty="0" err="1"/>
              <a:t>règles</a:t>
            </a:r>
            <a:r>
              <a:rPr lang="fr-FR" dirty="0"/>
              <a:t> de conduite seront </a:t>
            </a:r>
            <a:r>
              <a:rPr lang="fr-FR" dirty="0" err="1"/>
              <a:t>respectées</a:t>
            </a:r>
            <a:r>
              <a:rPr lang="fr-FR" dirty="0"/>
              <a:t> par tous les fonctionnaires ou agents publics et serviront de guide lorsqu’il s’agira de prendre des </a:t>
            </a:r>
            <a:r>
              <a:rPr lang="fr-FR" dirty="0" err="1"/>
              <a:t>décisions</a:t>
            </a:r>
            <a:r>
              <a:rPr lang="fr-FR" dirty="0"/>
              <a:t> et des mesures </a:t>
            </a:r>
          </a:p>
          <a:p>
            <a:pPr>
              <a:lnSpc>
                <a:spcPct val="90000"/>
              </a:lnSpc>
              <a:defRPr sz="3200"/>
            </a:pPr>
            <a:endParaRPr lang="fr-FR" dirty="0"/>
          </a:p>
          <a:p>
            <a:endParaRPr lang="fr-FR" sz="20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1/7</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3364986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a:bodyPr>
          <a:lstStyle/>
          <a:p>
            <a:r>
              <a:rPr lang="fr-FR" dirty="0"/>
              <a:t>Codes d’éthique /conduite</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344817" cy="5069160"/>
          </a:xfrm>
        </p:spPr>
        <p:txBody>
          <a:bodyPr>
            <a:normAutofit fontScale="92500" lnSpcReduction="20000"/>
          </a:bodyPr>
          <a:lstStyle/>
          <a:p>
            <a:pPr marL="0" indent="0">
              <a:buNone/>
            </a:pPr>
            <a:r>
              <a:rPr lang="fr-FR" sz="2800" b="1" dirty="0"/>
              <a:t>Les 13 </a:t>
            </a:r>
            <a:r>
              <a:rPr lang="fr-FR" sz="2800" b="1" dirty="0" err="1"/>
              <a:t>éléments</a:t>
            </a:r>
            <a:r>
              <a:rPr lang="fr-FR" sz="2800" b="1" dirty="0"/>
              <a:t> </a:t>
            </a:r>
            <a:r>
              <a:rPr lang="fr-FR" sz="2800" b="1" dirty="0" err="1"/>
              <a:t>clés</a:t>
            </a:r>
            <a:r>
              <a:rPr lang="fr-FR" sz="2800" b="1" dirty="0"/>
              <a:t> du Code d’</a:t>
            </a:r>
            <a:r>
              <a:rPr lang="fr-FR" sz="2800" b="1" dirty="0" err="1"/>
              <a:t>éthique</a:t>
            </a:r>
            <a:r>
              <a:rPr lang="fr-FR" sz="2800" b="1" dirty="0"/>
              <a:t> et de conduite sont les suivants : </a:t>
            </a:r>
          </a:p>
          <a:p>
            <a:pPr>
              <a:buFont typeface="Wingdings" pitchFamily="2" charset="2"/>
              <a:buChar char="q"/>
            </a:pPr>
            <a:r>
              <a:rPr lang="fr-FR" sz="2800" dirty="0" err="1"/>
              <a:t>Responsabilite</a:t>
            </a:r>
            <a:r>
              <a:rPr lang="fr-FR" sz="2800" dirty="0"/>
              <a:t>́ personnelle </a:t>
            </a:r>
          </a:p>
          <a:p>
            <a:pPr>
              <a:buFont typeface="Wingdings" pitchFamily="2" charset="2"/>
              <a:buChar char="q"/>
            </a:pPr>
            <a:r>
              <a:rPr lang="fr-FR" sz="2800" dirty="0"/>
              <a:t>Respect de la loi </a:t>
            </a:r>
          </a:p>
          <a:p>
            <a:pPr>
              <a:buFont typeface="Wingdings" pitchFamily="2" charset="2"/>
              <a:buChar char="q"/>
            </a:pPr>
            <a:r>
              <a:rPr lang="fr-FR" sz="2800" dirty="0"/>
              <a:t>Relations avec le public </a:t>
            </a:r>
          </a:p>
          <a:p>
            <a:pPr>
              <a:buFont typeface="Wingdings" pitchFamily="2" charset="2"/>
              <a:buChar char="q"/>
            </a:pPr>
            <a:r>
              <a:rPr lang="fr-FR" sz="2800" dirty="0"/>
              <a:t>Restrictions relatives à l’acceptation de cadeaux, de gratifications, d’invitations et de ristournes </a:t>
            </a:r>
          </a:p>
          <a:p>
            <a:pPr>
              <a:buFont typeface="Wingdings" pitchFamily="2" charset="2"/>
              <a:buChar char="q"/>
            </a:pPr>
            <a:r>
              <a:rPr lang="fr-FR" sz="2800" dirty="0"/>
              <a:t>Conflits d’</a:t>
            </a:r>
            <a:r>
              <a:rPr lang="fr-FR" sz="2800" dirty="0" err="1"/>
              <a:t>intérêt</a:t>
            </a:r>
            <a:r>
              <a:rPr lang="fr-FR" sz="2800" dirty="0"/>
              <a:t> </a:t>
            </a:r>
          </a:p>
          <a:p>
            <a:pPr>
              <a:buFont typeface="Wingdings" pitchFamily="2" charset="2"/>
              <a:buChar char="q"/>
            </a:pPr>
            <a:r>
              <a:rPr lang="fr-FR" sz="2800" dirty="0"/>
              <a:t>Restrictions relatives aux </a:t>
            </a:r>
            <a:r>
              <a:rPr lang="fr-FR" sz="2800" dirty="0" err="1"/>
              <a:t>activités</a:t>
            </a:r>
            <a:r>
              <a:rPr lang="fr-FR" sz="2800" dirty="0"/>
              <a:t> politiques </a:t>
            </a:r>
          </a:p>
          <a:p>
            <a:pPr>
              <a:buFont typeface="Wingdings" pitchFamily="2" charset="2"/>
              <a:buChar char="q"/>
            </a:pPr>
            <a:r>
              <a:rPr lang="fr-FR" sz="2800" dirty="0"/>
              <a:t>Conduite à adopter s’agissant de questions </a:t>
            </a:r>
            <a:r>
              <a:rPr lang="fr-FR" sz="2800" dirty="0" err="1"/>
              <a:t>pécuniaires</a:t>
            </a:r>
            <a:r>
              <a:rPr lang="fr-FR" sz="2800" dirty="0"/>
              <a:t> </a:t>
            </a:r>
          </a:p>
          <a:p>
            <a:pPr marL="0" indent="0">
              <a:buNone/>
            </a:pPr>
            <a:endParaRPr lang="fr-FR" sz="2000" dirty="0"/>
          </a:p>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2/7</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135827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a:bodyPr>
          <a:lstStyle/>
          <a:p>
            <a:r>
              <a:rPr lang="fr-FR" dirty="0"/>
              <a:t>Codes d’éthique /conduite</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fontScale="92500" lnSpcReduction="10000"/>
          </a:bodyPr>
          <a:lstStyle/>
          <a:p>
            <a:pPr marL="0" indent="0">
              <a:buNone/>
            </a:pPr>
            <a:r>
              <a:rPr lang="fr-FR" sz="2800" b="1" dirty="0"/>
              <a:t>Les 13 </a:t>
            </a:r>
            <a:r>
              <a:rPr lang="fr-FR" sz="2800" b="1" dirty="0" err="1"/>
              <a:t>éléments</a:t>
            </a:r>
            <a:r>
              <a:rPr lang="fr-FR" sz="2800" b="1" dirty="0"/>
              <a:t> </a:t>
            </a:r>
            <a:r>
              <a:rPr lang="fr-FR" sz="2800" b="1" dirty="0" err="1"/>
              <a:t>clés</a:t>
            </a:r>
            <a:r>
              <a:rPr lang="fr-FR" sz="2800" b="1" dirty="0"/>
              <a:t> du Code d’</a:t>
            </a:r>
            <a:r>
              <a:rPr lang="fr-FR" sz="2800" b="1" dirty="0" err="1"/>
              <a:t>éthique</a:t>
            </a:r>
            <a:r>
              <a:rPr lang="fr-FR" sz="2800" b="1" dirty="0"/>
              <a:t> et de conduite sont les suivants : </a:t>
            </a:r>
          </a:p>
          <a:p>
            <a:pPr>
              <a:buFont typeface="Wingdings" pitchFamily="2" charset="2"/>
              <a:buChar char="q"/>
            </a:pPr>
            <a:r>
              <a:rPr lang="fr-FR" sz="2800" dirty="0"/>
              <a:t>Confidentialité́ et utilisation de renseignements officiels </a:t>
            </a:r>
          </a:p>
          <a:p>
            <a:pPr>
              <a:buFont typeface="Wingdings" pitchFamily="2" charset="2"/>
              <a:buChar char="q"/>
            </a:pPr>
            <a:r>
              <a:rPr lang="fr-FR" sz="2800" dirty="0"/>
              <a:t>Utilisation de biens ou de services publics </a:t>
            </a:r>
          </a:p>
          <a:p>
            <a:pPr>
              <a:buFont typeface="Wingdings" pitchFamily="2" charset="2"/>
              <a:buChar char="q"/>
            </a:pPr>
            <a:r>
              <a:rPr lang="fr-FR" sz="2800" dirty="0"/>
              <a:t>Achats à des fins privées de biens appartenant à l’</a:t>
            </a:r>
            <a:r>
              <a:rPr lang="fr-FR" sz="2800" dirty="0" err="1"/>
              <a:t>État</a:t>
            </a:r>
            <a:r>
              <a:rPr lang="fr-FR" sz="2800" dirty="0"/>
              <a:t> </a:t>
            </a:r>
          </a:p>
          <a:p>
            <a:pPr>
              <a:buFont typeface="Wingdings" pitchFamily="2" charset="2"/>
              <a:buChar char="q"/>
            </a:pPr>
            <a:r>
              <a:rPr lang="fr-FR" sz="2800" dirty="0"/>
              <a:t>Environnement de travail </a:t>
            </a:r>
          </a:p>
          <a:p>
            <a:pPr>
              <a:buFont typeface="Wingdings" pitchFamily="2" charset="2"/>
              <a:buChar char="q"/>
            </a:pPr>
            <a:r>
              <a:rPr lang="fr-FR" sz="2800" dirty="0"/>
              <a:t>Déclaration de biens / Audits sur le train de vie </a:t>
            </a:r>
          </a:p>
          <a:p>
            <a:pPr>
              <a:buFont typeface="Wingdings" pitchFamily="2" charset="2"/>
              <a:buChar char="q"/>
            </a:pPr>
            <a:r>
              <a:rPr lang="fr-FR" sz="2800" dirty="0"/>
              <a:t>Normes de contrôle pour la sécurité́ des personnes </a:t>
            </a:r>
          </a:p>
          <a:p>
            <a:pPr marL="0" indent="0">
              <a:buNone/>
            </a:pPr>
            <a:endParaRPr lang="fr-FR" sz="2000" dirty="0"/>
          </a:p>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3/7</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4133645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a:bodyPr>
          <a:lstStyle/>
          <a:p>
            <a:r>
              <a:rPr lang="fr-FR" dirty="0"/>
              <a:t>Codes d’éthique /conduite</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r>
              <a:rPr lang="fr-FR" sz="2800" b="1" dirty="0"/>
              <a:t>Les valeurs </a:t>
            </a:r>
            <a:r>
              <a:rPr lang="fr-FR" sz="2800" dirty="0"/>
              <a:t>sont développées à plusieurs niveaux : singulier (dans le cas des situations particulières), individuel (dans le cas des valeurs dans lesquelles un individu se reconnaît) et collectif.</a:t>
            </a:r>
          </a:p>
          <a:p>
            <a:r>
              <a:rPr lang="fr-FR" sz="2800" b="1" dirty="0"/>
              <a:t>Valeurs vitales et valeurs éthiques </a:t>
            </a:r>
            <a:r>
              <a:rPr lang="fr-FR" sz="2800" dirty="0"/>
              <a:t>semblent coïncider et seraient par là-même amenées à </a:t>
            </a:r>
            <a:r>
              <a:rPr lang="fr-FR" sz="2800" dirty="0" err="1"/>
              <a:t>co</a:t>
            </a:r>
            <a:r>
              <a:rPr lang="fr-FR" sz="2800" dirty="0"/>
              <a:t>-évoluer dans une vision globale du développement de l’humanité</a:t>
            </a:r>
          </a:p>
          <a:p>
            <a:pPr marL="0" indent="0">
              <a:buNone/>
            </a:pPr>
            <a:endParaRPr lang="fr-FR" sz="2000" dirty="0"/>
          </a:p>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4/7</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289031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a:bodyPr>
          <a:lstStyle/>
          <a:p>
            <a:r>
              <a:rPr lang="fr-FR" dirty="0"/>
              <a:t>Codes d’éthique /conduite</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fontScale="92500" lnSpcReduction="10000"/>
          </a:bodyPr>
          <a:lstStyle/>
          <a:p>
            <a:r>
              <a:rPr lang="fr-FR" sz="2800" b="1" dirty="0"/>
              <a:t>Les normes</a:t>
            </a:r>
            <a:r>
              <a:rPr lang="fr-FR" sz="2800" dirty="0"/>
              <a:t>: l’ensemble des textes législatifs et réglementaires, les procédures, les cahiers de charges, ou les organigrammes, etc. constitue le corpus normatif </a:t>
            </a:r>
          </a:p>
          <a:p>
            <a:r>
              <a:rPr lang="fr-FR" sz="2800" dirty="0"/>
              <a:t>les normes sont très proches des valeurs ou s’y confondent, et sont enchâssées dans des idéologies, voire des visions du monde. </a:t>
            </a:r>
          </a:p>
          <a:p>
            <a:r>
              <a:rPr lang="fr-FR" sz="2800" dirty="0"/>
              <a:t>normes publiques, normes officielles, normes professionnelles, normes bureaucratiques, normes sociales et, bien sûr, normes pratiques</a:t>
            </a:r>
            <a:endParaRPr lang="fr-FR" sz="2000" dirty="0"/>
          </a:p>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5/7</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198273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a:bodyPr>
          <a:lstStyle/>
          <a:p>
            <a:r>
              <a:rPr lang="fr-FR" dirty="0"/>
              <a:t>Codes d’éthique /conduite</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6/7</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graphicFrame>
        <p:nvGraphicFramePr>
          <p:cNvPr id="12" name="Espace réservé du contenu 5">
            <a:extLst>
              <a:ext uri="{FF2B5EF4-FFF2-40B4-BE49-F238E27FC236}">
                <a16:creationId xmlns:a16="http://schemas.microsoft.com/office/drawing/2014/main" id="{7983292D-2930-F04D-84EC-0D20B0ABF79A}"/>
              </a:ext>
            </a:extLst>
          </p:cNvPr>
          <p:cNvGraphicFramePr>
            <a:graphicFrameLocks/>
          </p:cNvGraphicFramePr>
          <p:nvPr>
            <p:extLst>
              <p:ext uri="{D42A27DB-BD31-4B8C-83A1-F6EECF244321}">
                <p14:modId xmlns:p14="http://schemas.microsoft.com/office/powerpoint/2010/main" val="1746839686"/>
              </p:ext>
            </p:extLst>
          </p:nvPr>
        </p:nvGraphicFramePr>
        <p:xfrm>
          <a:off x="1691680" y="1465697"/>
          <a:ext cx="7344816" cy="5392304"/>
        </p:xfrm>
        <a:graphic>
          <a:graphicData uri="http://schemas.openxmlformats.org/drawingml/2006/table">
            <a:tbl>
              <a:tblPr firstRow="1" bandRow="1">
                <a:tableStyleId>{5C22544A-7EE6-4342-B048-85BDC9FD1C3A}</a:tableStyleId>
              </a:tblPr>
              <a:tblGrid>
                <a:gridCol w="1689842">
                  <a:extLst>
                    <a:ext uri="{9D8B030D-6E8A-4147-A177-3AD203B41FA5}">
                      <a16:colId xmlns:a16="http://schemas.microsoft.com/office/drawing/2014/main" val="20000"/>
                    </a:ext>
                  </a:extLst>
                </a:gridCol>
                <a:gridCol w="2923159">
                  <a:extLst>
                    <a:ext uri="{9D8B030D-6E8A-4147-A177-3AD203B41FA5}">
                      <a16:colId xmlns:a16="http://schemas.microsoft.com/office/drawing/2014/main" val="20001"/>
                    </a:ext>
                  </a:extLst>
                </a:gridCol>
                <a:gridCol w="2731815">
                  <a:extLst>
                    <a:ext uri="{9D8B030D-6E8A-4147-A177-3AD203B41FA5}">
                      <a16:colId xmlns:a16="http://schemas.microsoft.com/office/drawing/2014/main" val="20002"/>
                    </a:ext>
                  </a:extLst>
                </a:gridCol>
              </a:tblGrid>
              <a:tr h="1002908">
                <a:tc>
                  <a:txBody>
                    <a:bodyPr/>
                    <a:lstStyle/>
                    <a:p>
                      <a:r>
                        <a:rPr lang="fr-FR" sz="1600" dirty="0"/>
                        <a:t>Echelle d’objectivité/subjectivité</a:t>
                      </a:r>
                    </a:p>
                  </a:txBody>
                  <a:tcPr/>
                </a:tc>
                <a:tc>
                  <a:txBody>
                    <a:bodyPr/>
                    <a:lstStyle/>
                    <a:p>
                      <a:r>
                        <a:rPr lang="fr-FR" sz="1600" dirty="0"/>
                        <a:t>Valeurs</a:t>
                      </a:r>
                      <a:r>
                        <a:rPr lang="fr-FR" sz="1600" baseline="0" dirty="0">
                          <a:sym typeface="Wingdings"/>
                        </a:rPr>
                        <a:t> ( définitions)</a:t>
                      </a:r>
                      <a:endParaRPr lang="fr-FR" sz="1600" dirty="0"/>
                    </a:p>
                  </a:txBody>
                  <a:tcPr/>
                </a:tc>
                <a:tc>
                  <a:txBody>
                    <a:bodyPr/>
                    <a:lstStyle/>
                    <a:p>
                      <a:r>
                        <a:rPr lang="fr-FR" sz="1600" dirty="0"/>
                        <a:t>Régis par le droit/contrat social/culturel/religieux</a:t>
                      </a:r>
                    </a:p>
                  </a:txBody>
                  <a:tcPr/>
                </a:tc>
                <a:extLst>
                  <a:ext uri="{0D108BD9-81ED-4DB2-BD59-A6C34878D82A}">
                    <a16:rowId xmlns:a16="http://schemas.microsoft.com/office/drawing/2014/main" val="10000"/>
                  </a:ext>
                </a:extLst>
              </a:tr>
              <a:tr h="687814">
                <a:tc rowSpan="6">
                  <a:txBody>
                    <a:bodyPr/>
                    <a:lstStyle/>
                    <a:p>
                      <a:r>
                        <a:rPr lang="fr-FR" sz="3200" b="1" dirty="0">
                          <a:solidFill>
                            <a:srgbClr val="C00000"/>
                          </a:solidFill>
                        </a:rPr>
                        <a:t>Valeurs mesurables ou concrètes</a:t>
                      </a:r>
                    </a:p>
                  </a:txBody>
                  <a:tcPr vert="vert270"/>
                </a:tc>
                <a:tc>
                  <a:txBody>
                    <a:bodyPr/>
                    <a:lstStyle/>
                    <a:p>
                      <a:r>
                        <a:rPr lang="fr-FR" dirty="0"/>
                        <a:t>Le partage:</a:t>
                      </a:r>
                    </a:p>
                  </a:txBody>
                  <a:tcPr/>
                </a:tc>
                <a:tc>
                  <a:txBody>
                    <a:bodyPr/>
                    <a:lstStyle/>
                    <a:p>
                      <a:r>
                        <a:rPr lang="fr-FR" dirty="0"/>
                        <a:t>Loi, contrat, code, référence culturelle</a:t>
                      </a:r>
                    </a:p>
                  </a:txBody>
                  <a:tcPr/>
                </a:tc>
                <a:extLst>
                  <a:ext uri="{0D108BD9-81ED-4DB2-BD59-A6C34878D82A}">
                    <a16:rowId xmlns:a16="http://schemas.microsoft.com/office/drawing/2014/main" val="10001"/>
                  </a:ext>
                </a:extLst>
              </a:tr>
              <a:tr h="687814">
                <a:tc vMerge="1">
                  <a:txBody>
                    <a:bodyPr/>
                    <a:lstStyle/>
                    <a:p>
                      <a:endParaRPr lang="fr-FR" dirty="0"/>
                    </a:p>
                  </a:txBody>
                  <a:tcPr/>
                </a:tc>
                <a:tc>
                  <a:txBody>
                    <a:bodyPr/>
                    <a:lstStyle/>
                    <a:p>
                      <a:r>
                        <a:rPr lang="fr-FR" dirty="0"/>
                        <a:t>Le don/cadeau: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Loi, contrat, code, référence culturelle</a:t>
                      </a:r>
                    </a:p>
                  </a:txBody>
                  <a:tcPr/>
                </a:tc>
                <a:extLst>
                  <a:ext uri="{0D108BD9-81ED-4DB2-BD59-A6C34878D82A}">
                    <a16:rowId xmlns:a16="http://schemas.microsoft.com/office/drawing/2014/main" val="10002"/>
                  </a:ext>
                </a:extLst>
              </a:tr>
              <a:tr h="963611">
                <a:tc vMerge="1">
                  <a:txBody>
                    <a:bodyPr/>
                    <a:lstStyle/>
                    <a:p>
                      <a:endParaRPr lang="fr-FR" dirty="0"/>
                    </a:p>
                  </a:txBody>
                  <a:tcPr/>
                </a:tc>
                <a:tc>
                  <a:txBody>
                    <a:bodyPr/>
                    <a:lstStyle/>
                    <a:p>
                      <a:r>
                        <a:rPr lang="fr-FR" dirty="0"/>
                        <a:t>L’</a:t>
                      </a:r>
                      <a:r>
                        <a:rPr lang="fr-FR" dirty="0" err="1"/>
                        <a:t>intér</a:t>
                      </a:r>
                      <a:r>
                        <a:rPr lang="fr-CH" dirty="0" err="1"/>
                        <a:t>êt</a:t>
                      </a:r>
                      <a:r>
                        <a:rPr lang="fr-CH" dirty="0"/>
                        <a:t> ( général/particulier)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Loi, contrat, code</a:t>
                      </a:r>
                    </a:p>
                    <a:p>
                      <a:endParaRPr lang="fr-FR" dirty="0"/>
                    </a:p>
                  </a:txBody>
                  <a:tcPr/>
                </a:tc>
                <a:extLst>
                  <a:ext uri="{0D108BD9-81ED-4DB2-BD59-A6C34878D82A}">
                    <a16:rowId xmlns:a16="http://schemas.microsoft.com/office/drawing/2014/main" val="10003"/>
                  </a:ext>
                </a:extLst>
              </a:tr>
              <a:tr h="674529">
                <a:tc vMerge="1">
                  <a:txBody>
                    <a:bodyPr/>
                    <a:lstStyle/>
                    <a:p>
                      <a:endParaRPr lang="fr-FR" dirty="0"/>
                    </a:p>
                  </a:txBody>
                  <a:tcPr/>
                </a:tc>
                <a:tc>
                  <a:txBody>
                    <a:bodyPr/>
                    <a:lstStyle/>
                    <a:p>
                      <a:r>
                        <a:rPr lang="fr-FR" dirty="0"/>
                        <a:t>La discipline: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Loi, contrat, code</a:t>
                      </a:r>
                    </a:p>
                  </a:txBody>
                  <a:tcPr/>
                </a:tc>
                <a:extLst>
                  <a:ext uri="{0D108BD9-81ED-4DB2-BD59-A6C34878D82A}">
                    <a16:rowId xmlns:a16="http://schemas.microsoft.com/office/drawing/2014/main" val="10004"/>
                  </a:ext>
                </a:extLst>
              </a:tr>
              <a:tr h="687814">
                <a:tc vMerge="1">
                  <a:txBody>
                    <a:bodyPr/>
                    <a:lstStyle/>
                    <a:p>
                      <a:endParaRPr lang="fr-FR" dirty="0"/>
                    </a:p>
                  </a:txBody>
                  <a:tcPr/>
                </a:tc>
                <a:tc>
                  <a:txBody>
                    <a:bodyPr/>
                    <a:lstStyle/>
                    <a:p>
                      <a:r>
                        <a:rPr lang="fr-FR" dirty="0"/>
                        <a:t>La responsabilité:</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Loi, contrat, code</a:t>
                      </a:r>
                    </a:p>
                    <a:p>
                      <a:endParaRPr lang="fr-FR" dirty="0"/>
                    </a:p>
                  </a:txBody>
                  <a:tcPr/>
                </a:tc>
                <a:extLst>
                  <a:ext uri="{0D108BD9-81ED-4DB2-BD59-A6C34878D82A}">
                    <a16:rowId xmlns:a16="http://schemas.microsoft.com/office/drawing/2014/main" val="10005"/>
                  </a:ext>
                </a:extLst>
              </a:tr>
              <a:tr h="687814">
                <a:tc vMerge="1">
                  <a:txBody>
                    <a:bodyPr/>
                    <a:lstStyle/>
                    <a:p>
                      <a:endParaRPr lang="fr-FR" dirty="0"/>
                    </a:p>
                  </a:txBody>
                  <a:tcPr/>
                </a:tc>
                <a:tc>
                  <a:txBody>
                    <a:bodyPr/>
                    <a:lstStyle/>
                    <a:p>
                      <a:r>
                        <a:rPr lang="fr-FR" dirty="0"/>
                        <a:t>La</a:t>
                      </a:r>
                      <a:r>
                        <a:rPr lang="fr-FR" baseline="0" dirty="0"/>
                        <a:t> transparence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Loi, contrat, code</a:t>
                      </a:r>
                    </a:p>
                    <a:p>
                      <a:endParaRPr lang="fr-FR"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86195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a:bodyPr>
          <a:lstStyle/>
          <a:p>
            <a:r>
              <a:rPr lang="fr-FR" dirty="0"/>
              <a:t>Codes d’éthique /conduite</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7/7</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graphicFrame>
        <p:nvGraphicFramePr>
          <p:cNvPr id="13" name="Espace réservé du contenu 5">
            <a:extLst>
              <a:ext uri="{FF2B5EF4-FFF2-40B4-BE49-F238E27FC236}">
                <a16:creationId xmlns:a16="http://schemas.microsoft.com/office/drawing/2014/main" id="{69FD3C23-6D05-C14A-AED3-8286CE6F3A1C}"/>
              </a:ext>
            </a:extLst>
          </p:cNvPr>
          <p:cNvGraphicFramePr>
            <a:graphicFrameLocks/>
          </p:cNvGraphicFramePr>
          <p:nvPr>
            <p:extLst>
              <p:ext uri="{D42A27DB-BD31-4B8C-83A1-F6EECF244321}">
                <p14:modId xmlns:p14="http://schemas.microsoft.com/office/powerpoint/2010/main" val="723272895"/>
              </p:ext>
            </p:extLst>
          </p:nvPr>
        </p:nvGraphicFramePr>
        <p:xfrm>
          <a:off x="1835697" y="1600201"/>
          <a:ext cx="6912768" cy="5029200"/>
        </p:xfrm>
        <a:graphic>
          <a:graphicData uri="http://schemas.openxmlformats.org/drawingml/2006/table">
            <a:tbl>
              <a:tblPr firstRow="1" bandRow="1">
                <a:tableStyleId>{5C22544A-7EE6-4342-B048-85BDC9FD1C3A}</a:tableStyleId>
              </a:tblPr>
              <a:tblGrid>
                <a:gridCol w="1590439">
                  <a:extLst>
                    <a:ext uri="{9D8B030D-6E8A-4147-A177-3AD203B41FA5}">
                      <a16:colId xmlns:a16="http://schemas.microsoft.com/office/drawing/2014/main" val="20000"/>
                    </a:ext>
                  </a:extLst>
                </a:gridCol>
                <a:gridCol w="2162428">
                  <a:extLst>
                    <a:ext uri="{9D8B030D-6E8A-4147-A177-3AD203B41FA5}">
                      <a16:colId xmlns:a16="http://schemas.microsoft.com/office/drawing/2014/main" val="20001"/>
                    </a:ext>
                  </a:extLst>
                </a:gridCol>
                <a:gridCol w="3159901">
                  <a:extLst>
                    <a:ext uri="{9D8B030D-6E8A-4147-A177-3AD203B41FA5}">
                      <a16:colId xmlns:a16="http://schemas.microsoft.com/office/drawing/2014/main" val="20002"/>
                    </a:ext>
                  </a:extLst>
                </a:gridCol>
              </a:tblGrid>
              <a:tr h="720150">
                <a:tc>
                  <a:txBody>
                    <a:bodyPr/>
                    <a:lstStyle/>
                    <a:p>
                      <a:r>
                        <a:rPr lang="fr-FR" sz="1600" dirty="0"/>
                        <a:t>Echelle d’objectivité/subjectivité</a:t>
                      </a:r>
                    </a:p>
                  </a:txBody>
                  <a:tcPr/>
                </a:tc>
                <a:tc>
                  <a:txBody>
                    <a:bodyPr/>
                    <a:lstStyle/>
                    <a:p>
                      <a:r>
                        <a:rPr lang="fr-FR" sz="1600" dirty="0"/>
                        <a:t>Valeurs</a:t>
                      </a:r>
                      <a:r>
                        <a:rPr lang="fr-FR" sz="1600" baseline="0" dirty="0">
                          <a:sym typeface="Wingdings"/>
                        </a:rPr>
                        <a:t> ( définitions)</a:t>
                      </a:r>
                      <a:endParaRPr lang="fr-FR" sz="1600" dirty="0"/>
                    </a:p>
                  </a:txBody>
                  <a:tcPr/>
                </a:tc>
                <a:tc>
                  <a:txBody>
                    <a:bodyPr/>
                    <a:lstStyle/>
                    <a:p>
                      <a:r>
                        <a:rPr lang="fr-FR" sz="1600" dirty="0"/>
                        <a:t>Régis par le droit/contrat social/culturel/religieux</a:t>
                      </a:r>
                    </a:p>
                  </a:txBody>
                  <a:tcPr/>
                </a:tc>
                <a:extLst>
                  <a:ext uri="{0D108BD9-81ED-4DB2-BD59-A6C34878D82A}">
                    <a16:rowId xmlns:a16="http://schemas.microsoft.com/office/drawing/2014/main" val="10000"/>
                  </a:ext>
                </a:extLst>
              </a:tr>
              <a:tr h="560116">
                <a:tc rowSpan="7">
                  <a:txBody>
                    <a:bodyPr/>
                    <a:lstStyle/>
                    <a:p>
                      <a:r>
                        <a:rPr lang="fr-FR" sz="3200" b="1" dirty="0">
                          <a:solidFill>
                            <a:srgbClr val="C00000"/>
                          </a:solidFill>
                        </a:rPr>
                        <a:t>Valeurs Non mesurables ou subjectives</a:t>
                      </a:r>
                    </a:p>
                  </a:txBody>
                  <a:tcPr vert="vert270"/>
                </a:tc>
                <a:tc>
                  <a:txBody>
                    <a:bodyPr/>
                    <a:lstStyle/>
                    <a:p>
                      <a:r>
                        <a:rPr lang="fr-FR" dirty="0"/>
                        <a:t>Le Patriotisme</a:t>
                      </a:r>
                    </a:p>
                    <a:p>
                      <a:endParaRPr lang="fr-FR" dirty="0"/>
                    </a:p>
                  </a:txBody>
                  <a:tcPr/>
                </a:tc>
                <a:tc>
                  <a:txBody>
                    <a:bodyPr/>
                    <a:lstStyle/>
                    <a:p>
                      <a:r>
                        <a:rPr lang="fr-FR" dirty="0"/>
                        <a:t>Contrat social, culturel,</a:t>
                      </a:r>
                      <a:r>
                        <a:rPr lang="fr-FR" baseline="0" dirty="0"/>
                        <a:t> personnel</a:t>
                      </a:r>
                      <a:endParaRPr lang="fr-FR" dirty="0"/>
                    </a:p>
                  </a:txBody>
                  <a:tcPr/>
                </a:tc>
                <a:extLst>
                  <a:ext uri="{0D108BD9-81ED-4DB2-BD59-A6C34878D82A}">
                    <a16:rowId xmlns:a16="http://schemas.microsoft.com/office/drawing/2014/main" val="10001"/>
                  </a:ext>
                </a:extLst>
              </a:tr>
              <a:tr h="800166">
                <a:tc vMerge="1">
                  <a:txBody>
                    <a:bodyPr/>
                    <a:lstStyle/>
                    <a:p>
                      <a:endParaRPr lang="fr-FR" dirty="0"/>
                    </a:p>
                  </a:txBody>
                  <a:tcPr/>
                </a:tc>
                <a:tc>
                  <a:txBody>
                    <a:bodyPr/>
                    <a:lstStyle/>
                    <a:p>
                      <a:r>
                        <a:rPr lang="fr-FR" dirty="0"/>
                        <a:t>La conscience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Contrat moral, professionnelle, référence culturelle</a:t>
                      </a:r>
                      <a:r>
                        <a:rPr lang="fr-FR" dirty="0">
                          <a:effectLst/>
                        </a:rPr>
                        <a:t> </a:t>
                      </a:r>
                      <a:endParaRPr lang="fr-FR" dirty="0"/>
                    </a:p>
                  </a:txBody>
                  <a:tcPr/>
                </a:tc>
                <a:extLst>
                  <a:ext uri="{0D108BD9-81ED-4DB2-BD59-A6C34878D82A}">
                    <a16:rowId xmlns:a16="http://schemas.microsoft.com/office/drawing/2014/main" val="10002"/>
                  </a:ext>
                </a:extLst>
              </a:tr>
              <a:tr h="320067">
                <a:tc vMerge="1">
                  <a:txBody>
                    <a:bodyPr/>
                    <a:lstStyle/>
                    <a:p>
                      <a:endParaRPr lang="fr-FR" dirty="0"/>
                    </a:p>
                  </a:txBody>
                  <a:tcPr/>
                </a:tc>
                <a:tc>
                  <a:txBody>
                    <a:bodyPr/>
                    <a:lstStyle/>
                    <a:p>
                      <a:r>
                        <a:rPr lang="fr-CH" dirty="0"/>
                        <a:t>L’authenticité</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Personnelle, culturelle</a:t>
                      </a:r>
                      <a:r>
                        <a:rPr lang="fr-FR" dirty="0">
                          <a:effectLst/>
                        </a:rPr>
                        <a:t> </a:t>
                      </a:r>
                      <a:endParaRPr lang="fr-FR" dirty="0"/>
                    </a:p>
                  </a:txBody>
                  <a:tcPr/>
                </a:tc>
                <a:extLst>
                  <a:ext uri="{0D108BD9-81ED-4DB2-BD59-A6C34878D82A}">
                    <a16:rowId xmlns:a16="http://schemas.microsoft.com/office/drawing/2014/main" val="10003"/>
                  </a:ext>
                </a:extLst>
              </a:tr>
              <a:tr h="320067">
                <a:tc vMerge="1">
                  <a:txBody>
                    <a:bodyPr/>
                    <a:lstStyle/>
                    <a:p>
                      <a:endParaRPr lang="fr-FR"/>
                    </a:p>
                  </a:txBody>
                  <a:tcPr/>
                </a:tc>
                <a:tc>
                  <a:txBody>
                    <a:bodyPr/>
                    <a:lstStyle/>
                    <a:p>
                      <a:r>
                        <a:rPr lang="fr-CH" dirty="0"/>
                        <a:t>L’honneur</a:t>
                      </a:r>
                    </a:p>
                  </a:txBody>
                  <a:tcPr/>
                </a:tc>
                <a:tc>
                  <a:txBody>
                    <a:bodyPr/>
                    <a:lstStyle/>
                    <a:p>
                      <a:r>
                        <a:rPr lang="fr-CH" sz="1800" kern="1200" dirty="0">
                          <a:solidFill>
                            <a:schemeClr val="dk1"/>
                          </a:solidFill>
                          <a:effectLst/>
                          <a:latin typeface="+mn-lt"/>
                          <a:ea typeface="+mn-ea"/>
                          <a:cs typeface="+mn-cs"/>
                        </a:rPr>
                        <a:t>Personnelle, </a:t>
                      </a:r>
                      <a:endParaRPr lang="fr-FR" dirty="0"/>
                    </a:p>
                  </a:txBody>
                  <a:tcPr/>
                </a:tc>
                <a:extLst>
                  <a:ext uri="{0D108BD9-81ED-4DB2-BD59-A6C34878D82A}">
                    <a16:rowId xmlns:a16="http://schemas.microsoft.com/office/drawing/2014/main" val="10004"/>
                  </a:ext>
                </a:extLst>
              </a:tr>
              <a:tr h="560116">
                <a:tc vMerge="1">
                  <a:txBody>
                    <a:bodyPr/>
                    <a:lstStyle/>
                    <a:p>
                      <a:endParaRPr lang="fr-FR" dirty="0"/>
                    </a:p>
                  </a:txBody>
                  <a:tcPr/>
                </a:tc>
                <a:tc>
                  <a:txBody>
                    <a:bodyPr/>
                    <a:lstStyle/>
                    <a:p>
                      <a:r>
                        <a:rPr lang="fr-FR" dirty="0"/>
                        <a:t>La confiance</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Personnelle</a:t>
                      </a:r>
                      <a:r>
                        <a:rPr lang="fr-FR" sz="1800" kern="1200" dirty="0">
                          <a:solidFill>
                            <a:schemeClr val="dk1"/>
                          </a:solidFill>
                          <a:effectLst/>
                          <a:latin typeface="+mn-lt"/>
                          <a:ea typeface="+mn-ea"/>
                          <a:cs typeface="+mn-cs"/>
                        </a:rPr>
                        <a:t>, professionnelle</a:t>
                      </a:r>
                      <a:endParaRPr lang="fr-FR" dirty="0"/>
                    </a:p>
                  </a:txBody>
                  <a:tcPr/>
                </a:tc>
                <a:extLst>
                  <a:ext uri="{0D108BD9-81ED-4DB2-BD59-A6C34878D82A}">
                    <a16:rowId xmlns:a16="http://schemas.microsoft.com/office/drawing/2014/main" val="10005"/>
                  </a:ext>
                </a:extLst>
              </a:tr>
              <a:tr h="426187">
                <a:tc vMerge="1">
                  <a:txBody>
                    <a:bodyPr/>
                    <a:lstStyle/>
                    <a:p>
                      <a:endParaRPr lang="fr-FR" dirty="0"/>
                    </a:p>
                  </a:txBody>
                  <a:tcPr/>
                </a:tc>
                <a:tc>
                  <a:txBody>
                    <a:bodyPr/>
                    <a:lstStyle/>
                    <a:p>
                      <a:r>
                        <a:rPr lang="fr-FR" dirty="0"/>
                        <a:t>La probité</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Personnelle</a:t>
                      </a:r>
                      <a:r>
                        <a:rPr lang="fr-FR" sz="1800" kern="1200" dirty="0">
                          <a:solidFill>
                            <a:schemeClr val="dk1"/>
                          </a:solidFill>
                          <a:effectLst/>
                          <a:latin typeface="+mn-lt"/>
                          <a:ea typeface="+mn-ea"/>
                          <a:cs typeface="+mn-cs"/>
                        </a:rPr>
                        <a:t>, professionnelle</a:t>
                      </a:r>
                      <a:endParaRPr lang="fr-FR" dirty="0"/>
                    </a:p>
                  </a:txBody>
                  <a:tcPr/>
                </a:tc>
                <a:extLst>
                  <a:ext uri="{0D108BD9-81ED-4DB2-BD59-A6C34878D82A}">
                    <a16:rowId xmlns:a16="http://schemas.microsoft.com/office/drawing/2014/main" val="10006"/>
                  </a:ext>
                </a:extLst>
              </a:tr>
              <a:tr h="426187">
                <a:tc vMerge="1">
                  <a:txBody>
                    <a:bodyPr/>
                    <a:lstStyle/>
                    <a:p>
                      <a:endParaRPr lang="fr-FR" dirty="0"/>
                    </a:p>
                  </a:txBody>
                  <a:tcPr/>
                </a:tc>
                <a:tc>
                  <a:txBody>
                    <a:bodyPr/>
                    <a:lstStyle/>
                    <a:p>
                      <a:r>
                        <a:rPr lang="fr-FR" dirty="0"/>
                        <a:t>L’intégrité</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Personnelle,</a:t>
                      </a:r>
                      <a:r>
                        <a:rPr lang="fr-CH" sz="1800" kern="1200" baseline="0" dirty="0">
                          <a:solidFill>
                            <a:schemeClr val="dk1"/>
                          </a:solidFill>
                          <a:effectLst/>
                          <a:latin typeface="+mn-lt"/>
                          <a:ea typeface="+mn-ea"/>
                          <a:cs typeface="+mn-cs"/>
                        </a:rPr>
                        <a:t> professionnelle</a:t>
                      </a:r>
                      <a:endParaRPr lang="fr-FR"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9552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fontScale="90000"/>
          </a:bodyPr>
          <a:lstStyle/>
          <a:p>
            <a:r>
              <a:rPr lang="fr-FR" sz="3600" dirty="0"/>
              <a:t>service public en Afrique: quel cadre d’amélioration?</a:t>
            </a:r>
            <a:endParaRPr lang="fr-FR" dirty="0"/>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1/4</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
        <p:nvSpPr>
          <p:cNvPr id="14" name="Titre 1">
            <a:extLst>
              <a:ext uri="{FF2B5EF4-FFF2-40B4-BE49-F238E27FC236}">
                <a16:creationId xmlns:a16="http://schemas.microsoft.com/office/drawing/2014/main" id="{A9EC9E1C-B5F6-D04E-A19A-AB2F7726A87D}"/>
              </a:ext>
            </a:extLst>
          </p:cNvPr>
          <p:cNvSpPr txBox="1">
            <a:spLocks/>
          </p:cNvSpPr>
          <p:nvPr/>
        </p:nvSpPr>
        <p:spPr>
          <a:xfrm>
            <a:off x="179512" y="1628800"/>
            <a:ext cx="8712968" cy="4968552"/>
          </a:xfrm>
          <a:prstGeom prst="rect">
            <a:avLst/>
          </a:prstGeom>
          <a:solidFill>
            <a:srgbClr val="005A8B"/>
          </a:solidFill>
        </p:spPr>
        <p:txBody>
          <a:bodyPr vert="horz" lIns="91440" tIns="45720" rIns="91440" bIns="45720" rtlCol="0" anchor="ctr">
            <a:noAutofit/>
          </a:bodyPr>
          <a:lstStyle>
            <a:lvl1pPr algn="ctr" defTabSz="914400" rtl="0" eaLnBrk="1" latinLnBrk="0" hangingPunct="1">
              <a:spcBef>
                <a:spcPct val="0"/>
              </a:spcBef>
              <a:buNone/>
              <a:defRPr sz="3800" kern="1200">
                <a:solidFill>
                  <a:schemeClr val="bg1"/>
                </a:solidFill>
                <a:latin typeface="+mj-lt"/>
                <a:ea typeface="+mj-ea"/>
                <a:cs typeface="+mj-cs"/>
              </a:defRPr>
            </a:lvl1pPr>
          </a:lstStyle>
          <a:p>
            <a:pPr algn="just"/>
            <a:r>
              <a:rPr lang="fr-FR" sz="2800" dirty="0"/>
              <a:t>Le paysan et le berger</a:t>
            </a:r>
          </a:p>
          <a:p>
            <a:pPr algn="just"/>
            <a:r>
              <a:rPr lang="fr-FR" sz="2800" dirty="0"/>
              <a:t> </a:t>
            </a:r>
            <a:br>
              <a:rPr lang="fr-FR" sz="1600" dirty="0"/>
            </a:br>
            <a:r>
              <a:rPr lang="fr-FR" sz="1600" dirty="0"/>
              <a:t>Dans un village, il y a un différent entre un paysan et un éleveur. Les animaux du berger ont détruit le champ de maïs d’un paysan. Le paysan porte plainte auprès du chef. Les deux protagonistes se rendent chez le chef pour juger l’affaire. Le premier jour, le paysan constate que le jugement du chef semble en faveur du berger. Il décide de trouver un cadeau pour le chef. Très tôt le matin, il rentre dans son champ et revient chez le chef avec une grand pot rempli de miel. Il trouve le chef et lui remet le précieux cadeau et se rend dans la salle d’audience. Le chef l’a rejoint aussitôt dans la salle d’audience. Le berger est arrivé le dernier. Avant d’entrer dans la salle d’audience, il a eu le temps de remettre à la femme du chef un gros bélier prélevé de son cheptel. Le procès a repris et les choses se penchent en faveur du paysan. Le pot de miel a eu son effet sur le chef. Mais entre temps la femme du chef a envoyé un enfant pour souffler à l’oreille du chef ceci «  un bélier a renversé le pot de miel », ce message a changé le cours du procès, et le berger a gagné le procès face au paysan. </a:t>
            </a:r>
          </a:p>
        </p:txBody>
      </p:sp>
    </p:spTree>
    <p:extLst>
      <p:ext uri="{BB962C8B-B14F-4D97-AF65-F5344CB8AC3E}">
        <p14:creationId xmlns:p14="http://schemas.microsoft.com/office/powerpoint/2010/main" val="3786581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fontScale="90000"/>
          </a:bodyPr>
          <a:lstStyle/>
          <a:p>
            <a:r>
              <a:rPr lang="fr-FR" sz="4000" dirty="0"/>
              <a:t>service public en Afrique: quel cadre d’amélioration?</a:t>
            </a:r>
            <a:endParaRPr lang="fr-FR" dirty="0"/>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2/4</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
        <p:nvSpPr>
          <p:cNvPr id="12" name="ZoneTexte 11">
            <a:extLst>
              <a:ext uri="{FF2B5EF4-FFF2-40B4-BE49-F238E27FC236}">
                <a16:creationId xmlns:a16="http://schemas.microsoft.com/office/drawing/2014/main" id="{4E6F7543-C645-8F45-B878-82F9814A3071}"/>
              </a:ext>
            </a:extLst>
          </p:cNvPr>
          <p:cNvSpPr txBox="1"/>
          <p:nvPr/>
        </p:nvSpPr>
        <p:spPr>
          <a:xfrm>
            <a:off x="1691678" y="1687032"/>
            <a:ext cx="7200802" cy="4524315"/>
          </a:xfrm>
          <a:prstGeom prst="rect">
            <a:avLst/>
          </a:prstGeom>
          <a:noFill/>
        </p:spPr>
        <p:txBody>
          <a:bodyPr wrap="square" rtlCol="0">
            <a:spAutoFit/>
          </a:bodyPr>
          <a:lstStyle/>
          <a:p>
            <a:r>
              <a:rPr lang="fr-FR" b="1" dirty="0"/>
              <a:t>La charte Africaine de la fonction publique en Afrique</a:t>
            </a:r>
          </a:p>
          <a:p>
            <a:endParaRPr lang="fr-FR" b="1" dirty="0">
              <a:solidFill>
                <a:srgbClr val="FF0000"/>
              </a:solidFill>
            </a:endParaRPr>
          </a:p>
          <a:p>
            <a:r>
              <a:rPr lang="fr-FR" b="1" dirty="0">
                <a:solidFill>
                  <a:srgbClr val="FF0000"/>
                </a:solidFill>
              </a:rPr>
              <a:t>4 principes  essentiels</a:t>
            </a:r>
          </a:p>
          <a:p>
            <a:pPr marL="742950" lvl="1" indent="-285750">
              <a:buFont typeface="Wingdings" pitchFamily="2" charset="2"/>
              <a:buChar char="q"/>
            </a:pPr>
            <a:r>
              <a:rPr lang="fr-FR" dirty="0"/>
              <a:t>Principe d’égalité</a:t>
            </a:r>
          </a:p>
          <a:p>
            <a:pPr marL="742950" lvl="1" indent="-285750">
              <a:buFont typeface="Wingdings" pitchFamily="2" charset="2"/>
              <a:buChar char="q"/>
            </a:pPr>
            <a:r>
              <a:rPr lang="fr-FR" dirty="0"/>
              <a:t>Principe de neutralité</a:t>
            </a:r>
          </a:p>
          <a:p>
            <a:pPr marL="742950" lvl="1" indent="-285750">
              <a:buFont typeface="Wingdings" pitchFamily="2" charset="2"/>
              <a:buChar char="q"/>
            </a:pPr>
            <a:r>
              <a:rPr lang="fr-FR" dirty="0"/>
              <a:t>Principe de légalité</a:t>
            </a:r>
          </a:p>
          <a:p>
            <a:pPr marL="742950" lvl="1" indent="-285750">
              <a:buFont typeface="Wingdings" pitchFamily="2" charset="2"/>
              <a:buChar char="q"/>
            </a:pPr>
            <a:r>
              <a:rPr lang="fr-FR" dirty="0"/>
              <a:t>Principe de continuité</a:t>
            </a:r>
          </a:p>
          <a:p>
            <a:r>
              <a:rPr lang="fr-FR" b="1" dirty="0">
                <a:solidFill>
                  <a:srgbClr val="FF0000"/>
                </a:solidFill>
              </a:rPr>
              <a:t>Relation usagers-agents publics</a:t>
            </a:r>
          </a:p>
          <a:p>
            <a:pPr marL="742950" lvl="1" indent="-285750">
              <a:buFont typeface="Wingdings" pitchFamily="2" charset="2"/>
              <a:buChar char="q"/>
            </a:pPr>
            <a:r>
              <a:rPr lang="fr-FR" dirty="0"/>
              <a:t>Proximité́ et accessibilité́ des services </a:t>
            </a:r>
          </a:p>
          <a:p>
            <a:pPr marL="742950" lvl="1" indent="-285750">
              <a:buFont typeface="Wingdings" pitchFamily="2" charset="2"/>
              <a:buChar char="q"/>
            </a:pPr>
            <a:r>
              <a:rPr lang="fr-FR" dirty="0"/>
              <a:t>Participation, consultation et médiation </a:t>
            </a:r>
          </a:p>
          <a:p>
            <a:pPr marL="742950" lvl="1" indent="-285750">
              <a:buFont typeface="Wingdings" pitchFamily="2" charset="2"/>
              <a:buChar char="q"/>
            </a:pPr>
            <a:r>
              <a:rPr lang="fr-FR" dirty="0"/>
              <a:t>Qualité́ et efficience </a:t>
            </a:r>
          </a:p>
          <a:p>
            <a:pPr marL="742950" lvl="1" indent="-285750">
              <a:buFont typeface="Wingdings" pitchFamily="2" charset="2"/>
              <a:buChar char="q"/>
            </a:pPr>
            <a:r>
              <a:rPr lang="fr-FR" dirty="0"/>
              <a:t>Evaluation des services </a:t>
            </a:r>
          </a:p>
          <a:p>
            <a:pPr marL="742950" lvl="1" indent="-285750">
              <a:buFont typeface="Wingdings" pitchFamily="2" charset="2"/>
              <a:buChar char="q"/>
            </a:pPr>
            <a:r>
              <a:rPr lang="fr-FR" dirty="0"/>
              <a:t>Transparence et information </a:t>
            </a:r>
          </a:p>
          <a:p>
            <a:pPr marL="742950" lvl="1" indent="-285750">
              <a:buFont typeface="Wingdings" pitchFamily="2" charset="2"/>
              <a:buChar char="q"/>
            </a:pPr>
            <a:r>
              <a:rPr lang="fr-FR" dirty="0"/>
              <a:t>Célérité́ et délais de réponse </a:t>
            </a:r>
          </a:p>
          <a:p>
            <a:pPr marL="742950" lvl="1" indent="-285750">
              <a:buFont typeface="Wingdings" pitchFamily="2" charset="2"/>
              <a:buChar char="q"/>
            </a:pPr>
            <a:r>
              <a:rPr lang="fr-FR" dirty="0"/>
              <a:t>Fiabilité́ et confidentialité́ des informations concernant les citoyens </a:t>
            </a:r>
          </a:p>
        </p:txBody>
      </p:sp>
    </p:spTree>
    <p:extLst>
      <p:ext uri="{BB962C8B-B14F-4D97-AF65-F5344CB8AC3E}">
        <p14:creationId xmlns:p14="http://schemas.microsoft.com/office/powerpoint/2010/main" val="3758221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fontScale="90000"/>
          </a:bodyPr>
          <a:lstStyle/>
          <a:p>
            <a:r>
              <a:rPr lang="fr-FR" sz="3600" dirty="0"/>
              <a:t>service public en Afrique: quel cadre d’amélioration?</a:t>
            </a:r>
            <a:endParaRPr lang="fr-FR" dirty="0"/>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3/4</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
        <p:nvSpPr>
          <p:cNvPr id="12" name="ZoneTexte 11">
            <a:extLst>
              <a:ext uri="{FF2B5EF4-FFF2-40B4-BE49-F238E27FC236}">
                <a16:creationId xmlns:a16="http://schemas.microsoft.com/office/drawing/2014/main" id="{4E6F7543-C645-8F45-B878-82F9814A3071}"/>
              </a:ext>
            </a:extLst>
          </p:cNvPr>
          <p:cNvSpPr txBox="1"/>
          <p:nvPr/>
        </p:nvSpPr>
        <p:spPr>
          <a:xfrm>
            <a:off x="2015716" y="1687032"/>
            <a:ext cx="6660740" cy="4524315"/>
          </a:xfrm>
          <a:prstGeom prst="rect">
            <a:avLst/>
          </a:prstGeom>
          <a:noFill/>
        </p:spPr>
        <p:txBody>
          <a:bodyPr wrap="square" rtlCol="0">
            <a:spAutoFit/>
          </a:bodyPr>
          <a:lstStyle/>
          <a:p>
            <a:r>
              <a:rPr lang="fr-FR" b="1" dirty="0"/>
              <a:t>La charte Africaine de la fonction publique en Afrique</a:t>
            </a:r>
          </a:p>
          <a:p>
            <a:endParaRPr lang="fr-FR" b="1" dirty="0">
              <a:solidFill>
                <a:srgbClr val="FF0000"/>
              </a:solidFill>
            </a:endParaRPr>
          </a:p>
          <a:p>
            <a:r>
              <a:rPr lang="fr-FR" b="1" dirty="0">
                <a:solidFill>
                  <a:srgbClr val="FF0000"/>
                </a:solidFill>
              </a:rPr>
              <a:t>Relations entre administration et agents public</a:t>
            </a:r>
          </a:p>
          <a:p>
            <a:pPr marL="742950" lvl="1" indent="-285750">
              <a:buFont typeface="Wingdings" pitchFamily="2" charset="2"/>
              <a:buChar char="q"/>
            </a:pPr>
            <a:r>
              <a:rPr lang="fr-FR" dirty="0"/>
              <a:t>Recrutements et promotions </a:t>
            </a:r>
          </a:p>
          <a:p>
            <a:pPr marL="742950" lvl="1" indent="-285750">
              <a:buFont typeface="Wingdings" pitchFamily="2" charset="2"/>
              <a:buChar char="q"/>
            </a:pPr>
            <a:r>
              <a:rPr lang="fr-FR" dirty="0"/>
              <a:t>Mobilité́ et redéploiement </a:t>
            </a:r>
          </a:p>
          <a:p>
            <a:pPr marL="742950" lvl="1" indent="-285750">
              <a:buFont typeface="Wingdings" pitchFamily="2" charset="2"/>
              <a:buChar char="q"/>
            </a:pPr>
            <a:r>
              <a:rPr lang="fr-FR" dirty="0"/>
              <a:t>Formation et perfectionnement </a:t>
            </a:r>
          </a:p>
          <a:p>
            <a:pPr marL="742950" lvl="1" indent="-285750">
              <a:buFont typeface="Wingdings" pitchFamily="2" charset="2"/>
              <a:buChar char="q"/>
            </a:pPr>
            <a:r>
              <a:rPr lang="fr-FR" dirty="0"/>
              <a:t>Rémunération </a:t>
            </a:r>
          </a:p>
          <a:p>
            <a:pPr marL="742950" lvl="1" indent="-285750">
              <a:buFont typeface="Wingdings" pitchFamily="2" charset="2"/>
              <a:buChar char="q"/>
            </a:pPr>
            <a:r>
              <a:rPr lang="fr-FR" dirty="0"/>
              <a:t>Sécurité́ et conditions de travail </a:t>
            </a:r>
          </a:p>
          <a:p>
            <a:r>
              <a:rPr lang="fr-FR" b="1" dirty="0">
                <a:solidFill>
                  <a:srgbClr val="FF0000"/>
                </a:solidFill>
              </a:rPr>
              <a:t>Valeurs de références des agents publics</a:t>
            </a:r>
          </a:p>
          <a:p>
            <a:pPr marL="742950" lvl="1" indent="-285750">
              <a:buFont typeface="Wingdings" pitchFamily="2" charset="2"/>
              <a:buChar char="q"/>
            </a:pPr>
            <a:r>
              <a:rPr lang="fr-FR" dirty="0"/>
              <a:t>Professionnalisme </a:t>
            </a:r>
          </a:p>
          <a:p>
            <a:pPr marL="742950" lvl="1" indent="-285750">
              <a:buFont typeface="Wingdings" pitchFamily="2" charset="2"/>
              <a:buChar char="q"/>
            </a:pPr>
            <a:r>
              <a:rPr lang="fr-FR" dirty="0"/>
              <a:t>Ethique </a:t>
            </a:r>
          </a:p>
          <a:p>
            <a:pPr marL="742950" lvl="1" indent="-285750">
              <a:buFont typeface="Wingdings" pitchFamily="2" charset="2"/>
              <a:buChar char="q"/>
            </a:pPr>
            <a:r>
              <a:rPr lang="fr-FR" dirty="0"/>
              <a:t>Intégrité́ et probité́ morale </a:t>
            </a:r>
          </a:p>
          <a:p>
            <a:pPr marL="742950" lvl="1" indent="-285750">
              <a:buFont typeface="Wingdings" pitchFamily="2" charset="2"/>
              <a:buChar char="q"/>
            </a:pPr>
            <a:r>
              <a:rPr lang="fr-FR" dirty="0"/>
              <a:t>Conflits d’intérêt </a:t>
            </a:r>
          </a:p>
          <a:p>
            <a:pPr marL="742950" lvl="1" indent="-285750">
              <a:buFont typeface="Wingdings" pitchFamily="2" charset="2"/>
              <a:buChar char="q"/>
            </a:pPr>
            <a:r>
              <a:rPr lang="fr-FR" dirty="0"/>
              <a:t>Déclaration des biens </a:t>
            </a:r>
          </a:p>
          <a:p>
            <a:pPr marL="742950" lvl="1" indent="-285750">
              <a:buFont typeface="Wingdings" pitchFamily="2" charset="2"/>
              <a:buChar char="q"/>
            </a:pPr>
            <a:r>
              <a:rPr lang="fr-FR" dirty="0"/>
              <a:t>Neutralité politique et devoir de réserve</a:t>
            </a:r>
          </a:p>
          <a:p>
            <a:endParaRPr lang="fr-FR" dirty="0"/>
          </a:p>
        </p:txBody>
      </p:sp>
    </p:spTree>
    <p:extLst>
      <p:ext uri="{BB962C8B-B14F-4D97-AF65-F5344CB8AC3E}">
        <p14:creationId xmlns:p14="http://schemas.microsoft.com/office/powerpoint/2010/main" val="3135428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1628800"/>
            <a:ext cx="7772400" cy="4536504"/>
          </a:xfrm>
        </p:spPr>
        <p:txBody>
          <a:bodyPr>
            <a:noAutofit/>
          </a:bodyPr>
          <a:lstStyle/>
          <a:p>
            <a:r>
              <a:rPr lang="fr-FR" sz="2800" dirty="0">
                <a:latin typeface="Times New Roman" pitchFamily="18" charset="0"/>
                <a:cs typeface="Times New Roman" pitchFamily="18" charset="0"/>
              </a:rPr>
              <a:t>Le gout du gain facile : </a:t>
            </a:r>
            <a:r>
              <a:rPr lang="fr-FR" sz="2800" dirty="0" err="1">
                <a:latin typeface="Times New Roman" pitchFamily="18" charset="0"/>
                <a:cs typeface="Times New Roman" pitchFamily="18" charset="0"/>
              </a:rPr>
              <a:t>fanta</a:t>
            </a:r>
            <a:r>
              <a:rPr lang="fr-FR" sz="2800" dirty="0">
                <a:latin typeface="Times New Roman" pitchFamily="18" charset="0"/>
                <a:cs typeface="Times New Roman" pitchFamily="18" charset="0"/>
              </a:rPr>
              <a:t> et </a:t>
            </a:r>
            <a:r>
              <a:rPr lang="fr-FR" sz="2800" dirty="0" err="1">
                <a:latin typeface="Times New Roman" pitchFamily="18" charset="0"/>
                <a:cs typeface="Times New Roman" pitchFamily="18" charset="0"/>
              </a:rPr>
              <a:t>Bouba</a:t>
            </a:r>
            <a:endParaRPr lang="fr-FR" sz="1800" dirty="0"/>
          </a:p>
        </p:txBody>
      </p:sp>
      <p:sp>
        <p:nvSpPr>
          <p:cNvPr id="3" name="Espace réservé du texte 2"/>
          <p:cNvSpPr>
            <a:spLocks noGrp="1"/>
          </p:cNvSpPr>
          <p:nvPr>
            <p:ph type="body" idx="1"/>
          </p:nvPr>
        </p:nvSpPr>
        <p:spPr/>
        <p:txBody>
          <a:bodyPr/>
          <a:lstStyle/>
          <a:p>
            <a:r>
              <a:rPr lang="fr-FR"/>
              <a:t>Anecdote </a:t>
            </a:r>
          </a:p>
        </p:txBody>
      </p:sp>
    </p:spTree>
    <p:extLst>
      <p:ext uri="{BB962C8B-B14F-4D97-AF65-F5344CB8AC3E}">
        <p14:creationId xmlns:p14="http://schemas.microsoft.com/office/powerpoint/2010/main" val="2316073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fontScale="90000"/>
          </a:bodyPr>
          <a:lstStyle/>
          <a:p>
            <a:r>
              <a:rPr lang="fr-FR" sz="3600" dirty="0"/>
              <a:t>service public en Afrique: quel cadre d’amélioration?</a:t>
            </a:r>
            <a:endParaRPr lang="fr-FR" dirty="0"/>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4/4</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
        <p:nvSpPr>
          <p:cNvPr id="12" name="ZoneTexte 11">
            <a:extLst>
              <a:ext uri="{FF2B5EF4-FFF2-40B4-BE49-F238E27FC236}">
                <a16:creationId xmlns:a16="http://schemas.microsoft.com/office/drawing/2014/main" id="{4E6F7543-C645-8F45-B878-82F9814A3071}"/>
              </a:ext>
            </a:extLst>
          </p:cNvPr>
          <p:cNvSpPr txBox="1"/>
          <p:nvPr/>
        </p:nvSpPr>
        <p:spPr>
          <a:xfrm>
            <a:off x="2015716" y="1687032"/>
            <a:ext cx="6660740" cy="4524315"/>
          </a:xfrm>
          <a:prstGeom prst="rect">
            <a:avLst/>
          </a:prstGeom>
          <a:noFill/>
        </p:spPr>
        <p:txBody>
          <a:bodyPr wrap="square" rtlCol="0">
            <a:spAutoFit/>
          </a:bodyPr>
          <a:lstStyle/>
          <a:p>
            <a:r>
              <a:rPr lang="fr-FR" b="1" dirty="0"/>
              <a:t>La charte Africaine de la fonction publique en Afrique</a:t>
            </a:r>
          </a:p>
          <a:p>
            <a:endParaRPr lang="fr-FR" b="1" dirty="0">
              <a:solidFill>
                <a:srgbClr val="FF0000"/>
              </a:solidFill>
            </a:endParaRPr>
          </a:p>
          <a:p>
            <a:r>
              <a:rPr lang="fr-FR" b="1" dirty="0">
                <a:solidFill>
                  <a:srgbClr val="FF0000"/>
                </a:solidFill>
              </a:rPr>
              <a:t>Relations entre administration et agents public</a:t>
            </a:r>
          </a:p>
          <a:p>
            <a:pPr marL="742950" lvl="1" indent="-285750">
              <a:buFont typeface="Wingdings" pitchFamily="2" charset="2"/>
              <a:buChar char="q"/>
            </a:pPr>
            <a:r>
              <a:rPr lang="fr-FR" dirty="0"/>
              <a:t>Recrutements et promotions </a:t>
            </a:r>
          </a:p>
          <a:p>
            <a:pPr marL="742950" lvl="1" indent="-285750">
              <a:buFont typeface="Wingdings" pitchFamily="2" charset="2"/>
              <a:buChar char="q"/>
            </a:pPr>
            <a:r>
              <a:rPr lang="fr-FR" dirty="0"/>
              <a:t>Mobilité́ et redéploiement </a:t>
            </a:r>
          </a:p>
          <a:p>
            <a:pPr marL="742950" lvl="1" indent="-285750">
              <a:buFont typeface="Wingdings" pitchFamily="2" charset="2"/>
              <a:buChar char="q"/>
            </a:pPr>
            <a:r>
              <a:rPr lang="fr-FR" dirty="0"/>
              <a:t>Formation et perfectionnement </a:t>
            </a:r>
          </a:p>
          <a:p>
            <a:pPr marL="742950" lvl="1" indent="-285750">
              <a:buFont typeface="Wingdings" pitchFamily="2" charset="2"/>
              <a:buChar char="q"/>
            </a:pPr>
            <a:r>
              <a:rPr lang="fr-FR" dirty="0"/>
              <a:t>Rémunération </a:t>
            </a:r>
          </a:p>
          <a:p>
            <a:pPr marL="742950" lvl="1" indent="-285750">
              <a:buFont typeface="Wingdings" pitchFamily="2" charset="2"/>
              <a:buChar char="q"/>
            </a:pPr>
            <a:r>
              <a:rPr lang="fr-FR" dirty="0"/>
              <a:t>Sécurité́ et conditions de travail </a:t>
            </a:r>
          </a:p>
          <a:p>
            <a:r>
              <a:rPr lang="fr-FR" b="1" dirty="0">
                <a:solidFill>
                  <a:srgbClr val="FF0000"/>
                </a:solidFill>
              </a:rPr>
              <a:t>Valeurs de références des agents publics</a:t>
            </a:r>
          </a:p>
          <a:p>
            <a:pPr marL="742950" lvl="1" indent="-285750">
              <a:buFont typeface="Wingdings" pitchFamily="2" charset="2"/>
              <a:buChar char="q"/>
            </a:pPr>
            <a:r>
              <a:rPr lang="fr-FR" dirty="0"/>
              <a:t>Professionnalisme </a:t>
            </a:r>
          </a:p>
          <a:p>
            <a:pPr marL="742950" lvl="1" indent="-285750">
              <a:buFont typeface="Wingdings" pitchFamily="2" charset="2"/>
              <a:buChar char="q"/>
            </a:pPr>
            <a:r>
              <a:rPr lang="fr-FR" dirty="0"/>
              <a:t>Ethique </a:t>
            </a:r>
          </a:p>
          <a:p>
            <a:pPr marL="742950" lvl="1" indent="-285750">
              <a:buFont typeface="Wingdings" pitchFamily="2" charset="2"/>
              <a:buChar char="q"/>
            </a:pPr>
            <a:r>
              <a:rPr lang="fr-FR" dirty="0"/>
              <a:t>Intégrité́ et probité́ morale </a:t>
            </a:r>
          </a:p>
          <a:p>
            <a:pPr marL="742950" lvl="1" indent="-285750">
              <a:buFont typeface="Wingdings" pitchFamily="2" charset="2"/>
              <a:buChar char="q"/>
            </a:pPr>
            <a:r>
              <a:rPr lang="fr-FR" dirty="0"/>
              <a:t>Conflits d’intérêt </a:t>
            </a:r>
          </a:p>
          <a:p>
            <a:pPr marL="742950" lvl="1" indent="-285750">
              <a:buFont typeface="Wingdings" pitchFamily="2" charset="2"/>
              <a:buChar char="q"/>
            </a:pPr>
            <a:r>
              <a:rPr lang="fr-FR" dirty="0"/>
              <a:t>Déclaration des biens </a:t>
            </a:r>
          </a:p>
          <a:p>
            <a:pPr marL="742950" lvl="1" indent="-285750">
              <a:buFont typeface="Wingdings" pitchFamily="2" charset="2"/>
              <a:buChar char="q"/>
            </a:pPr>
            <a:r>
              <a:rPr lang="fr-FR" dirty="0"/>
              <a:t>Neutralité politique et devoir de réserve</a:t>
            </a:r>
          </a:p>
          <a:p>
            <a:endParaRPr lang="fr-FR" dirty="0"/>
          </a:p>
        </p:txBody>
      </p:sp>
    </p:spTree>
    <p:extLst>
      <p:ext uri="{BB962C8B-B14F-4D97-AF65-F5344CB8AC3E}">
        <p14:creationId xmlns:p14="http://schemas.microsoft.com/office/powerpoint/2010/main" val="3860905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Autofit/>
          </a:bodyPr>
          <a:lstStyle/>
          <a:p>
            <a:r>
              <a:rPr lang="fr-FR" sz="3200" b="1" dirty="0"/>
              <a:t>Modes déviants de gouvernance dans l’administration publique </a:t>
            </a:r>
            <a:endParaRPr lang="fr-FR" sz="3200" dirty="0"/>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
        <p:nvSpPr>
          <p:cNvPr id="12" name="ZoneTexte 11">
            <a:extLst>
              <a:ext uri="{FF2B5EF4-FFF2-40B4-BE49-F238E27FC236}">
                <a16:creationId xmlns:a16="http://schemas.microsoft.com/office/drawing/2014/main" id="{4E6F7543-C645-8F45-B878-82F9814A3071}"/>
              </a:ext>
            </a:extLst>
          </p:cNvPr>
          <p:cNvSpPr txBox="1"/>
          <p:nvPr/>
        </p:nvSpPr>
        <p:spPr>
          <a:xfrm>
            <a:off x="1691678" y="1687032"/>
            <a:ext cx="7344818" cy="4031873"/>
          </a:xfrm>
          <a:prstGeom prst="rect">
            <a:avLst/>
          </a:prstGeom>
          <a:noFill/>
        </p:spPr>
        <p:txBody>
          <a:bodyPr wrap="square" rtlCol="0">
            <a:spAutoFit/>
          </a:bodyPr>
          <a:lstStyle/>
          <a:p>
            <a:pPr marL="457200" indent="-457200">
              <a:buFont typeface="Arial" panose="020B0604020202020204" pitchFamily="34" charset="0"/>
              <a:buChar char="•"/>
            </a:pPr>
            <a:r>
              <a:rPr lang="fr-FR" sz="3200" dirty="0"/>
              <a:t>La politique du cadeau.</a:t>
            </a:r>
          </a:p>
          <a:p>
            <a:pPr marL="457200" indent="-457200">
              <a:buFont typeface="Arial" panose="020B0604020202020204" pitchFamily="34" charset="0"/>
              <a:buChar char="•"/>
            </a:pPr>
            <a:r>
              <a:rPr lang="fr-FR" sz="3200" dirty="0"/>
              <a:t>« La part   des yeux » qui ont vu</a:t>
            </a:r>
          </a:p>
          <a:p>
            <a:pPr marL="457200" indent="-457200">
              <a:buFont typeface="Arial" panose="020B0604020202020204" pitchFamily="34" charset="0"/>
              <a:buChar char="•"/>
            </a:pPr>
            <a:r>
              <a:rPr lang="fr-FR" sz="3200" dirty="0"/>
              <a:t>Le marchandage-négociation transposée dans les culture bureaucratique</a:t>
            </a:r>
          </a:p>
          <a:p>
            <a:pPr marL="457200" indent="-457200">
              <a:buFont typeface="Arial" panose="020B0604020202020204" pitchFamily="34" charset="0"/>
              <a:buChar char="•"/>
            </a:pPr>
            <a:r>
              <a:rPr lang="fr-FR" sz="3200" dirty="0"/>
              <a:t>La confusion dans les frontières des biens communs/biens privés</a:t>
            </a:r>
          </a:p>
          <a:p>
            <a:pPr marL="457200" indent="-457200">
              <a:buFont typeface="Arial" panose="020B0604020202020204" pitchFamily="34" charset="0"/>
              <a:buChar char="•"/>
            </a:pPr>
            <a:r>
              <a:rPr lang="fr-FR" sz="3200" dirty="0"/>
              <a:t>La politique du ventre</a:t>
            </a:r>
          </a:p>
        </p:txBody>
      </p:sp>
    </p:spTree>
    <p:extLst>
      <p:ext uri="{BB962C8B-B14F-4D97-AF65-F5344CB8AC3E}">
        <p14:creationId xmlns:p14="http://schemas.microsoft.com/office/powerpoint/2010/main" val="3426440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Autofit/>
          </a:bodyPr>
          <a:lstStyle/>
          <a:p>
            <a:r>
              <a:rPr lang="fr-FR" sz="3200" b="1" dirty="0"/>
              <a:t>Modes déviants de gouvernance dans l’administration publique </a:t>
            </a:r>
            <a:endParaRPr lang="fr-FR" sz="3200" dirty="0"/>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
        <p:nvSpPr>
          <p:cNvPr id="12" name="ZoneTexte 11">
            <a:extLst>
              <a:ext uri="{FF2B5EF4-FFF2-40B4-BE49-F238E27FC236}">
                <a16:creationId xmlns:a16="http://schemas.microsoft.com/office/drawing/2014/main" id="{4E6F7543-C645-8F45-B878-82F9814A3071}"/>
              </a:ext>
            </a:extLst>
          </p:cNvPr>
          <p:cNvSpPr txBox="1"/>
          <p:nvPr/>
        </p:nvSpPr>
        <p:spPr>
          <a:xfrm>
            <a:off x="1691678" y="1687032"/>
            <a:ext cx="7344818" cy="4524315"/>
          </a:xfrm>
          <a:prstGeom prst="rect">
            <a:avLst/>
          </a:prstGeom>
          <a:noFill/>
        </p:spPr>
        <p:txBody>
          <a:bodyPr wrap="square" rtlCol="0">
            <a:spAutoFit/>
          </a:bodyPr>
          <a:lstStyle/>
          <a:p>
            <a:r>
              <a:rPr lang="fr-CH" sz="3200" b="1" dirty="0">
                <a:solidFill>
                  <a:srgbClr val="FF0000"/>
                </a:solidFill>
              </a:rPr>
              <a:t>La gouvernance de prédation </a:t>
            </a:r>
            <a:r>
              <a:rPr lang="fr-CH" sz="3200" dirty="0"/>
              <a:t>(sommet+ base=privatisation de l’Etat) </a:t>
            </a:r>
          </a:p>
          <a:p>
            <a:r>
              <a:rPr lang="fr-CH" sz="3200" b="1" dirty="0">
                <a:solidFill>
                  <a:srgbClr val="FF0000"/>
                </a:solidFill>
              </a:rPr>
              <a:t>Le « modèle douanier » de gouvernance </a:t>
            </a:r>
            <a:r>
              <a:rPr lang="fr-CH" sz="3200" dirty="0"/>
              <a:t>(enrichissement rapide donc attractif et repoussant) </a:t>
            </a:r>
          </a:p>
          <a:p>
            <a:r>
              <a:rPr lang="fr-CH" sz="3200" b="1" dirty="0">
                <a:solidFill>
                  <a:srgbClr val="FF0000"/>
                </a:solidFill>
              </a:rPr>
              <a:t>Le modèle de gouvernance fondé sur l’investissement corruptif </a:t>
            </a:r>
            <a:r>
              <a:rPr lang="fr-CH" sz="3200" dirty="0"/>
              <a:t>(élection)</a:t>
            </a:r>
          </a:p>
        </p:txBody>
      </p:sp>
    </p:spTree>
    <p:extLst>
      <p:ext uri="{BB962C8B-B14F-4D97-AF65-F5344CB8AC3E}">
        <p14:creationId xmlns:p14="http://schemas.microsoft.com/office/powerpoint/2010/main" val="2868421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Autofit/>
          </a:bodyPr>
          <a:lstStyle/>
          <a:p>
            <a:r>
              <a:rPr lang="fr-FR" sz="3200" b="1" dirty="0"/>
              <a:t>Modes déviants de gouvernance dans l’administration publique </a:t>
            </a:r>
            <a:endParaRPr lang="fr-FR" sz="3200" dirty="0"/>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3/3</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
        <p:nvSpPr>
          <p:cNvPr id="12" name="ZoneTexte 11">
            <a:extLst>
              <a:ext uri="{FF2B5EF4-FFF2-40B4-BE49-F238E27FC236}">
                <a16:creationId xmlns:a16="http://schemas.microsoft.com/office/drawing/2014/main" id="{4E6F7543-C645-8F45-B878-82F9814A3071}"/>
              </a:ext>
            </a:extLst>
          </p:cNvPr>
          <p:cNvSpPr txBox="1"/>
          <p:nvPr/>
        </p:nvSpPr>
        <p:spPr>
          <a:xfrm>
            <a:off x="1691678" y="1687032"/>
            <a:ext cx="7344818" cy="5078313"/>
          </a:xfrm>
          <a:prstGeom prst="rect">
            <a:avLst/>
          </a:prstGeom>
          <a:noFill/>
        </p:spPr>
        <p:txBody>
          <a:bodyPr wrap="square" rtlCol="0">
            <a:spAutoFit/>
          </a:bodyPr>
          <a:lstStyle/>
          <a:p>
            <a:r>
              <a:rPr lang="fr-FR" sz="2400" b="1" dirty="0">
                <a:solidFill>
                  <a:srgbClr val="FF0000"/>
                </a:solidFill>
              </a:rPr>
              <a:t>La gouvernance de l’urgence </a:t>
            </a:r>
            <a:r>
              <a:rPr lang="fr-FR" sz="2400" dirty="0"/>
              <a:t>(fonctionnement sur l’opportunité et l’urgence)</a:t>
            </a:r>
          </a:p>
          <a:p>
            <a:r>
              <a:rPr lang="fr-FR" sz="2400" b="1" dirty="0">
                <a:solidFill>
                  <a:srgbClr val="FF0000"/>
                </a:solidFill>
              </a:rPr>
              <a:t>La gouvernance de la duplicité </a:t>
            </a:r>
            <a:r>
              <a:rPr lang="fr-FR" sz="2400" dirty="0"/>
              <a:t>(instruction sans écrits, frilosité chez les agents publics, lenteurs administratives)</a:t>
            </a:r>
          </a:p>
          <a:p>
            <a:r>
              <a:rPr lang="fr-FR" sz="2400" b="1" dirty="0">
                <a:solidFill>
                  <a:srgbClr val="FF0000"/>
                </a:solidFill>
              </a:rPr>
              <a:t>La gouvernance de violation indirect de la souveraineté</a:t>
            </a:r>
            <a:r>
              <a:rPr lang="fr-FR" sz="2400" dirty="0">
                <a:solidFill>
                  <a:srgbClr val="FF0000"/>
                </a:solidFill>
              </a:rPr>
              <a:t> </a:t>
            </a:r>
            <a:r>
              <a:rPr lang="fr-FR" sz="2400" dirty="0"/>
              <a:t>de certains pays (appartenance à certains réseaux, accès aux pouvoir conditionnées etc.)</a:t>
            </a:r>
          </a:p>
          <a:p>
            <a:r>
              <a:rPr lang="fr-FR" sz="2400" b="1" dirty="0">
                <a:solidFill>
                  <a:srgbClr val="FF0000"/>
                </a:solidFill>
              </a:rPr>
              <a:t>La gouvernance de la complicité </a:t>
            </a:r>
            <a:r>
              <a:rPr lang="fr-FR" sz="2400" dirty="0"/>
              <a:t>(corruption transfrontalière portant </a:t>
            </a:r>
            <a:r>
              <a:rPr lang="fr-FR" sz="2800" dirty="0"/>
              <a:t>atteinte à la souveraineté des Etats, protection des multinationales, les flux financiers illicites)</a:t>
            </a:r>
          </a:p>
        </p:txBody>
      </p:sp>
    </p:spTree>
    <p:extLst>
      <p:ext uri="{BB962C8B-B14F-4D97-AF65-F5344CB8AC3E}">
        <p14:creationId xmlns:p14="http://schemas.microsoft.com/office/powerpoint/2010/main" val="3725168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a:bodyPr>
          <a:lstStyle/>
          <a:p>
            <a:r>
              <a:rPr lang="fr-FR" dirty="0"/>
              <a:t>Conclusions</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1/5</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
        <p:nvSpPr>
          <p:cNvPr id="12" name="ZoneTexte 11">
            <a:extLst>
              <a:ext uri="{FF2B5EF4-FFF2-40B4-BE49-F238E27FC236}">
                <a16:creationId xmlns:a16="http://schemas.microsoft.com/office/drawing/2014/main" id="{4E6F7543-C645-8F45-B878-82F9814A3071}"/>
              </a:ext>
            </a:extLst>
          </p:cNvPr>
          <p:cNvSpPr txBox="1"/>
          <p:nvPr/>
        </p:nvSpPr>
        <p:spPr>
          <a:xfrm>
            <a:off x="1835696" y="1687033"/>
            <a:ext cx="7200800" cy="4893647"/>
          </a:xfrm>
          <a:prstGeom prst="rect">
            <a:avLst/>
          </a:prstGeom>
          <a:noFill/>
        </p:spPr>
        <p:txBody>
          <a:bodyPr wrap="square" rtlCol="0">
            <a:spAutoFit/>
          </a:bodyPr>
          <a:lstStyle/>
          <a:p>
            <a:r>
              <a:rPr lang="fr-FR" sz="2400" b="1" dirty="0"/>
              <a:t>Quels sont nos rapports personnels avec le bien commun, le bien collectif, et le service public?</a:t>
            </a:r>
          </a:p>
          <a:p>
            <a:pPr marL="342900" indent="-342900">
              <a:buFont typeface="Wingdings" pitchFamily="2" charset="2"/>
              <a:buChar char="q"/>
            </a:pPr>
            <a:r>
              <a:rPr lang="fr-FR" sz="2400" dirty="0"/>
              <a:t>La conception du bien public pose problème en Afrique.</a:t>
            </a:r>
          </a:p>
          <a:p>
            <a:pPr marL="342900" indent="-342900">
              <a:buFont typeface="Wingdings" pitchFamily="2" charset="2"/>
              <a:buChar char="q"/>
            </a:pPr>
            <a:r>
              <a:rPr lang="fr-FR" sz="2400" dirty="0"/>
              <a:t>Le passage difficilement accepté des sociétés traditionnelles à forte dose de solidarité clanique vers les sociétés modernes</a:t>
            </a:r>
          </a:p>
          <a:p>
            <a:pPr marL="342900" indent="-342900">
              <a:buFont typeface="Wingdings" pitchFamily="2" charset="2"/>
              <a:buChar char="q"/>
            </a:pPr>
            <a:r>
              <a:rPr lang="fr-FR" sz="2400" dirty="0"/>
              <a:t>L’appropriation du bien public participe de l’augmentation du bien- </a:t>
            </a:r>
            <a:r>
              <a:rPr lang="fr-CH" sz="2400" dirty="0"/>
              <a:t>être social ( individuel, collectif)</a:t>
            </a:r>
          </a:p>
          <a:p>
            <a:pPr marL="342900" indent="-342900">
              <a:buFont typeface="Wingdings" pitchFamily="2" charset="2"/>
              <a:buChar char="q"/>
            </a:pPr>
            <a:r>
              <a:rPr lang="fr-CH" sz="2400" dirty="0"/>
              <a:t>Exemple: Nomination au poste de ministre </a:t>
            </a:r>
            <a:endParaRPr lang="fr-FR" sz="2400" dirty="0"/>
          </a:p>
        </p:txBody>
      </p:sp>
    </p:spTree>
    <p:extLst>
      <p:ext uri="{BB962C8B-B14F-4D97-AF65-F5344CB8AC3E}">
        <p14:creationId xmlns:p14="http://schemas.microsoft.com/office/powerpoint/2010/main" val="3102520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a:bodyPr>
          <a:lstStyle/>
          <a:p>
            <a:r>
              <a:rPr lang="fr-FR" dirty="0"/>
              <a:t>Conclusions</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2/5</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
        <p:nvSpPr>
          <p:cNvPr id="12" name="ZoneTexte 11">
            <a:extLst>
              <a:ext uri="{FF2B5EF4-FFF2-40B4-BE49-F238E27FC236}">
                <a16:creationId xmlns:a16="http://schemas.microsoft.com/office/drawing/2014/main" id="{4E6F7543-C645-8F45-B878-82F9814A3071}"/>
              </a:ext>
            </a:extLst>
          </p:cNvPr>
          <p:cNvSpPr txBox="1"/>
          <p:nvPr/>
        </p:nvSpPr>
        <p:spPr>
          <a:xfrm>
            <a:off x="1835696" y="1687033"/>
            <a:ext cx="7200800" cy="4647426"/>
          </a:xfrm>
          <a:prstGeom prst="rect">
            <a:avLst/>
          </a:prstGeom>
          <a:noFill/>
        </p:spPr>
        <p:txBody>
          <a:bodyPr wrap="square" rtlCol="0">
            <a:spAutoFit/>
          </a:bodyPr>
          <a:lstStyle/>
          <a:p>
            <a:r>
              <a:rPr lang="fr-FR" sz="2800" b="1" dirty="0"/>
              <a:t>Quels liens entre la défense du bien public  de l’</a:t>
            </a:r>
            <a:r>
              <a:rPr lang="fr-FR" sz="2800" b="1" dirty="0" err="1"/>
              <a:t>intér</a:t>
            </a:r>
            <a:r>
              <a:rPr lang="fr-CH" sz="2800" b="1" dirty="0" err="1"/>
              <a:t>êt</a:t>
            </a:r>
            <a:r>
              <a:rPr lang="fr-CH" sz="2800" b="1" dirty="0"/>
              <a:t> </a:t>
            </a:r>
            <a:r>
              <a:rPr lang="fr-FR" sz="2800" b="1" dirty="0"/>
              <a:t>et la corruption?</a:t>
            </a:r>
          </a:p>
          <a:p>
            <a:pPr marL="457200" indent="-457200">
              <a:buFont typeface="Wingdings" pitchFamily="2" charset="2"/>
              <a:buChar char="q"/>
            </a:pPr>
            <a:r>
              <a:rPr lang="fr-FR" sz="2400" dirty="0"/>
              <a:t>Conflit permanent entre bien public et bien privé, entre </a:t>
            </a:r>
            <a:r>
              <a:rPr lang="fr-FR" sz="2400" dirty="0" err="1"/>
              <a:t>intér</a:t>
            </a:r>
            <a:r>
              <a:rPr lang="fr-CH" sz="2400" dirty="0" err="1"/>
              <a:t>êt</a:t>
            </a:r>
            <a:r>
              <a:rPr lang="fr-CH" sz="2400" dirty="0"/>
              <a:t> général et intérêt particulier</a:t>
            </a:r>
            <a:endParaRPr lang="fr-FR" sz="2400" dirty="0"/>
          </a:p>
          <a:p>
            <a:pPr marL="457200" indent="-457200">
              <a:buFont typeface="Wingdings" pitchFamily="2" charset="2"/>
              <a:buChar char="q"/>
            </a:pPr>
            <a:r>
              <a:rPr lang="fr-FR" sz="2400" dirty="0"/>
              <a:t>Les lanceurs d’alertes sont des protecteurs des biens publics, de l’</a:t>
            </a:r>
            <a:r>
              <a:rPr lang="fr-FR" sz="2400" dirty="0" err="1"/>
              <a:t>intér</a:t>
            </a:r>
            <a:r>
              <a:rPr lang="fr-CH" sz="2400" dirty="0" err="1"/>
              <a:t>êt</a:t>
            </a:r>
            <a:r>
              <a:rPr lang="fr-CH" sz="2400" dirty="0"/>
              <a:t> général !</a:t>
            </a:r>
          </a:p>
          <a:p>
            <a:pPr marL="457200" indent="-457200">
              <a:buFont typeface="Wingdings" pitchFamily="2" charset="2"/>
              <a:buChar char="q"/>
            </a:pPr>
            <a:r>
              <a:rPr lang="fr-CH" sz="2400" dirty="0"/>
              <a:t>L’absence de protection du bien public, l’écart entre la norme officielle et les pratiques </a:t>
            </a:r>
          </a:p>
          <a:p>
            <a:pPr marL="457200" indent="-457200">
              <a:buFont typeface="Wingdings" pitchFamily="2" charset="2"/>
              <a:buChar char="q"/>
            </a:pPr>
            <a:r>
              <a:rPr lang="fr-CH" sz="2400" dirty="0"/>
              <a:t>Conflit d’intérêt dans le droit et dans la pratique</a:t>
            </a:r>
          </a:p>
        </p:txBody>
      </p:sp>
    </p:spTree>
    <p:extLst>
      <p:ext uri="{BB962C8B-B14F-4D97-AF65-F5344CB8AC3E}">
        <p14:creationId xmlns:p14="http://schemas.microsoft.com/office/powerpoint/2010/main" val="3494411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a:bodyPr>
          <a:lstStyle/>
          <a:p>
            <a:r>
              <a:rPr lang="fr-FR" dirty="0"/>
              <a:t>Conclusions</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3/5</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
        <p:nvSpPr>
          <p:cNvPr id="12" name="ZoneTexte 11">
            <a:extLst>
              <a:ext uri="{FF2B5EF4-FFF2-40B4-BE49-F238E27FC236}">
                <a16:creationId xmlns:a16="http://schemas.microsoft.com/office/drawing/2014/main" id="{4E6F7543-C645-8F45-B878-82F9814A3071}"/>
              </a:ext>
            </a:extLst>
          </p:cNvPr>
          <p:cNvSpPr txBox="1"/>
          <p:nvPr/>
        </p:nvSpPr>
        <p:spPr>
          <a:xfrm>
            <a:off x="1835696" y="1687033"/>
            <a:ext cx="7200800" cy="4524315"/>
          </a:xfrm>
          <a:prstGeom prst="rect">
            <a:avLst/>
          </a:prstGeom>
          <a:noFill/>
        </p:spPr>
        <p:txBody>
          <a:bodyPr wrap="square" rtlCol="0">
            <a:spAutoFit/>
          </a:bodyPr>
          <a:lstStyle/>
          <a:p>
            <a:r>
              <a:rPr lang="fr-FR" sz="2000" b="1" dirty="0"/>
              <a:t>Quelles sont les </a:t>
            </a:r>
            <a:r>
              <a:rPr lang="fr-FR" sz="2000" b="1" dirty="0" err="1"/>
              <a:t>régles</a:t>
            </a:r>
            <a:r>
              <a:rPr lang="fr-FR" sz="2000" b="1" dirty="0"/>
              <a:t> d’éthiques autour du bien/service public?</a:t>
            </a:r>
          </a:p>
          <a:p>
            <a:pPr marL="800100" lvl="1" indent="-342900">
              <a:buFont typeface="Wingdings" pitchFamily="2" charset="2"/>
              <a:buChar char="q"/>
            </a:pPr>
            <a:r>
              <a:rPr lang="fr-FR" sz="2100" dirty="0">
                <a:solidFill>
                  <a:srgbClr val="005A8B"/>
                </a:solidFill>
              </a:rPr>
              <a:t>Qui fixent ces </a:t>
            </a:r>
            <a:r>
              <a:rPr lang="fr-FR" sz="2100" dirty="0" err="1">
                <a:solidFill>
                  <a:srgbClr val="005A8B"/>
                </a:solidFill>
              </a:rPr>
              <a:t>régles</a:t>
            </a:r>
            <a:r>
              <a:rPr lang="fr-FR" sz="2100" dirty="0">
                <a:solidFill>
                  <a:srgbClr val="005A8B"/>
                </a:solidFill>
              </a:rPr>
              <a:t>?</a:t>
            </a:r>
          </a:p>
          <a:p>
            <a:pPr marL="800100" lvl="1" indent="-342900">
              <a:buFont typeface="Wingdings" pitchFamily="2" charset="2"/>
              <a:buChar char="q"/>
            </a:pPr>
            <a:r>
              <a:rPr lang="fr-FR" sz="2100" dirty="0">
                <a:solidFill>
                  <a:srgbClr val="005A8B"/>
                </a:solidFill>
              </a:rPr>
              <a:t>Qui respectent ces </a:t>
            </a:r>
            <a:r>
              <a:rPr lang="fr-FR" sz="2100" dirty="0" err="1">
                <a:solidFill>
                  <a:srgbClr val="005A8B"/>
                </a:solidFill>
              </a:rPr>
              <a:t>régles</a:t>
            </a:r>
            <a:r>
              <a:rPr lang="fr-FR" sz="2100" dirty="0">
                <a:solidFill>
                  <a:srgbClr val="005A8B"/>
                </a:solidFill>
              </a:rPr>
              <a:t>?</a:t>
            </a:r>
          </a:p>
          <a:p>
            <a:pPr marL="800100" lvl="1" indent="-342900">
              <a:buFont typeface="Wingdings" pitchFamily="2" charset="2"/>
              <a:buChar char="q"/>
            </a:pPr>
            <a:r>
              <a:rPr lang="fr-CH" sz="2100" dirty="0">
                <a:solidFill>
                  <a:srgbClr val="005A8B"/>
                </a:solidFill>
              </a:rPr>
              <a:t>Qui </a:t>
            </a:r>
            <a:r>
              <a:rPr lang="fr-CH" sz="2100" dirty="0" err="1">
                <a:solidFill>
                  <a:srgbClr val="005A8B"/>
                </a:solidFill>
              </a:rPr>
              <a:t>contôlent</a:t>
            </a:r>
            <a:r>
              <a:rPr lang="fr-CH" sz="2100" dirty="0">
                <a:solidFill>
                  <a:srgbClr val="005A8B"/>
                </a:solidFill>
              </a:rPr>
              <a:t> l’application de ces règles?</a:t>
            </a:r>
          </a:p>
          <a:p>
            <a:pPr marL="800100" lvl="1" indent="-342900">
              <a:buFont typeface="Wingdings" pitchFamily="2" charset="2"/>
              <a:buChar char="q"/>
            </a:pPr>
            <a:r>
              <a:rPr lang="fr-CH" sz="2100" dirty="0">
                <a:solidFill>
                  <a:srgbClr val="005A8B"/>
                </a:solidFill>
              </a:rPr>
              <a:t>Comment évalué le respect des règles éthiques?</a:t>
            </a:r>
          </a:p>
          <a:p>
            <a:pPr marL="800100" lvl="1" indent="-342900">
              <a:buFont typeface="Wingdings" pitchFamily="2" charset="2"/>
              <a:buChar char="q"/>
            </a:pPr>
            <a:r>
              <a:rPr lang="fr-CH" sz="2100" dirty="0">
                <a:solidFill>
                  <a:srgbClr val="005A8B"/>
                </a:solidFill>
              </a:rPr>
              <a:t>A quoi servent les conseils de disciplines?</a:t>
            </a:r>
          </a:p>
          <a:p>
            <a:pPr marL="800100" lvl="1" indent="-342900">
              <a:buFont typeface="Wingdings" pitchFamily="2" charset="2"/>
              <a:buChar char="q"/>
            </a:pPr>
            <a:r>
              <a:rPr lang="fr-CH" sz="2100" dirty="0">
                <a:solidFill>
                  <a:srgbClr val="005A8B"/>
                </a:solidFill>
              </a:rPr>
              <a:t>Les codes d’éthiques et de déontologies </a:t>
            </a:r>
            <a:r>
              <a:rPr lang="fr-CH" sz="2100" dirty="0" err="1">
                <a:solidFill>
                  <a:srgbClr val="005A8B"/>
                </a:solidFill>
              </a:rPr>
              <a:t>ont-elles</a:t>
            </a:r>
            <a:r>
              <a:rPr lang="fr-CH" sz="2100" dirty="0">
                <a:solidFill>
                  <a:srgbClr val="005A8B"/>
                </a:solidFill>
              </a:rPr>
              <a:t> une portée ?</a:t>
            </a:r>
          </a:p>
          <a:p>
            <a:pPr marL="800100" lvl="1" indent="-342900">
              <a:buFont typeface="Wingdings" pitchFamily="2" charset="2"/>
              <a:buChar char="q"/>
            </a:pPr>
            <a:r>
              <a:rPr lang="fr-CH" sz="2100" dirty="0">
                <a:solidFill>
                  <a:srgbClr val="005A8B"/>
                </a:solidFill>
              </a:rPr>
              <a:t>Quels moyens de communication autour des règles éthiques?</a:t>
            </a:r>
          </a:p>
          <a:p>
            <a:pPr marL="800100" lvl="1" indent="-342900">
              <a:buFont typeface="Wingdings" pitchFamily="2" charset="2"/>
              <a:buChar char="q"/>
            </a:pPr>
            <a:r>
              <a:rPr lang="fr-FR" sz="1900" b="1" dirty="0">
                <a:solidFill>
                  <a:srgbClr val="C00000"/>
                </a:solidFill>
              </a:rPr>
              <a:t>Pouvons-nous servir l’Etat et </a:t>
            </a:r>
            <a:r>
              <a:rPr lang="fr-CH" sz="1900" b="1" dirty="0">
                <a:solidFill>
                  <a:srgbClr val="C00000"/>
                </a:solidFill>
              </a:rPr>
              <a:t>avoir une éthique irréprochable</a:t>
            </a:r>
            <a:r>
              <a:rPr lang="fr-CH" sz="1900" b="1" dirty="0"/>
              <a:t>?</a:t>
            </a:r>
            <a:endParaRPr lang="fr-FR" sz="1900" b="1" dirty="0"/>
          </a:p>
        </p:txBody>
      </p:sp>
    </p:spTree>
    <p:extLst>
      <p:ext uri="{BB962C8B-B14F-4D97-AF65-F5344CB8AC3E}">
        <p14:creationId xmlns:p14="http://schemas.microsoft.com/office/powerpoint/2010/main" val="240574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a:bodyPr>
          <a:lstStyle/>
          <a:p>
            <a:r>
              <a:rPr lang="fr-FR" dirty="0"/>
              <a:t>Conclusions</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4/5</a:t>
            </a:r>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
        <p:nvSpPr>
          <p:cNvPr id="12" name="ZoneTexte 11">
            <a:extLst>
              <a:ext uri="{FF2B5EF4-FFF2-40B4-BE49-F238E27FC236}">
                <a16:creationId xmlns:a16="http://schemas.microsoft.com/office/drawing/2014/main" id="{4E6F7543-C645-8F45-B878-82F9814A3071}"/>
              </a:ext>
            </a:extLst>
          </p:cNvPr>
          <p:cNvSpPr txBox="1"/>
          <p:nvPr/>
        </p:nvSpPr>
        <p:spPr>
          <a:xfrm>
            <a:off x="1835696" y="1687032"/>
            <a:ext cx="6984776" cy="4708981"/>
          </a:xfrm>
          <a:prstGeom prst="rect">
            <a:avLst/>
          </a:prstGeom>
          <a:noFill/>
        </p:spPr>
        <p:txBody>
          <a:bodyPr wrap="square" rtlCol="0">
            <a:spAutoFit/>
          </a:bodyPr>
          <a:lstStyle/>
          <a:p>
            <a:r>
              <a:rPr lang="fr-CH" sz="2800" b="1" dirty="0"/>
              <a:t>Quelles sont les règles d’intégrité de la vie en société/ organisation/communautaire?</a:t>
            </a:r>
            <a:endParaRPr lang="fr-FR" sz="2800" b="1" dirty="0"/>
          </a:p>
          <a:p>
            <a:pPr marL="800100" lvl="1" indent="-342900">
              <a:buFont typeface="Wingdings" pitchFamily="2" charset="2"/>
              <a:buChar char="q"/>
            </a:pPr>
            <a:r>
              <a:rPr lang="fr-FR" sz="2400" dirty="0">
                <a:solidFill>
                  <a:srgbClr val="005A8B"/>
                </a:solidFill>
              </a:rPr>
              <a:t>Qui fixent le niveau d’intégrité?</a:t>
            </a:r>
          </a:p>
          <a:p>
            <a:pPr marL="800100" lvl="1" indent="-342900">
              <a:buFont typeface="Wingdings" pitchFamily="2" charset="2"/>
              <a:buChar char="q"/>
            </a:pPr>
            <a:r>
              <a:rPr lang="fr-FR" sz="2400" dirty="0">
                <a:solidFill>
                  <a:srgbClr val="005A8B"/>
                </a:solidFill>
              </a:rPr>
              <a:t>Quel est le </a:t>
            </a:r>
            <a:r>
              <a:rPr lang="fr-FR" sz="2400" dirty="0" err="1">
                <a:solidFill>
                  <a:srgbClr val="005A8B"/>
                </a:solidFill>
              </a:rPr>
              <a:t>dégré</a:t>
            </a:r>
            <a:r>
              <a:rPr lang="fr-FR" sz="2400" dirty="0">
                <a:solidFill>
                  <a:srgbClr val="005A8B"/>
                </a:solidFill>
              </a:rPr>
              <a:t> de tolérance  des citoyens /usagers des actes contraire aux valeurs d’intégrité?</a:t>
            </a:r>
          </a:p>
          <a:p>
            <a:pPr marL="800100" lvl="1" indent="-342900">
              <a:buFont typeface="Wingdings" pitchFamily="2" charset="2"/>
              <a:buChar char="q"/>
            </a:pPr>
            <a:r>
              <a:rPr lang="fr-FR" sz="2400" dirty="0">
                <a:solidFill>
                  <a:srgbClr val="005A8B"/>
                </a:solidFill>
              </a:rPr>
              <a:t>Comment mesurer les règles d’intégrité?</a:t>
            </a:r>
          </a:p>
          <a:p>
            <a:pPr marL="800100" lvl="1" indent="-342900">
              <a:buFont typeface="Wingdings" pitchFamily="2" charset="2"/>
              <a:buChar char="q"/>
            </a:pPr>
            <a:r>
              <a:rPr lang="fr-FR" sz="2400" dirty="0">
                <a:solidFill>
                  <a:srgbClr val="005A8B"/>
                </a:solidFill>
              </a:rPr>
              <a:t>Quelles sont les confrontations possibles liées aux critères d’intégrité et la vie pratiques?</a:t>
            </a:r>
          </a:p>
          <a:p>
            <a:pPr marL="800100" lvl="1" indent="-342900">
              <a:buFont typeface="Wingdings" pitchFamily="2" charset="2"/>
              <a:buChar char="q"/>
            </a:pPr>
            <a:r>
              <a:rPr lang="fr-FR" sz="2400" b="1" dirty="0">
                <a:solidFill>
                  <a:srgbClr val="C00000"/>
                </a:solidFill>
              </a:rPr>
              <a:t>Pouvons-nous </a:t>
            </a:r>
            <a:r>
              <a:rPr lang="fr-CH" sz="2400" b="1" dirty="0">
                <a:solidFill>
                  <a:srgbClr val="C00000"/>
                </a:solidFill>
              </a:rPr>
              <a:t>être </a:t>
            </a:r>
            <a:r>
              <a:rPr lang="fr-CH" sz="2400" b="1" dirty="0" err="1">
                <a:solidFill>
                  <a:srgbClr val="C00000"/>
                </a:solidFill>
              </a:rPr>
              <a:t>intégres</a:t>
            </a:r>
            <a:r>
              <a:rPr lang="fr-CH" sz="2400" b="1" dirty="0">
                <a:solidFill>
                  <a:srgbClr val="C00000"/>
                </a:solidFill>
              </a:rPr>
              <a:t> et riches? </a:t>
            </a:r>
            <a:endParaRPr lang="fr-FR" sz="2400" b="1" dirty="0">
              <a:solidFill>
                <a:srgbClr val="C00000"/>
              </a:solidFill>
            </a:endParaRPr>
          </a:p>
        </p:txBody>
      </p:sp>
    </p:spTree>
    <p:extLst>
      <p:ext uri="{BB962C8B-B14F-4D97-AF65-F5344CB8AC3E}">
        <p14:creationId xmlns:p14="http://schemas.microsoft.com/office/powerpoint/2010/main" val="232191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8D21-BEF0-E547-9706-62508B0EC5E5}"/>
              </a:ext>
            </a:extLst>
          </p:cNvPr>
          <p:cNvSpPr>
            <a:spLocks noGrp="1"/>
          </p:cNvSpPr>
          <p:nvPr>
            <p:ph type="title"/>
          </p:nvPr>
        </p:nvSpPr>
        <p:spPr/>
        <p:txBody>
          <a:bodyPr>
            <a:normAutofit/>
          </a:bodyPr>
          <a:lstStyle/>
          <a:p>
            <a:r>
              <a:rPr lang="fr-FR" dirty="0"/>
              <a:t>Conclusions</a:t>
            </a:r>
          </a:p>
        </p:txBody>
      </p:sp>
      <p:sp>
        <p:nvSpPr>
          <p:cNvPr id="3" name="Espace réservé du contenu 2">
            <a:extLst>
              <a:ext uri="{FF2B5EF4-FFF2-40B4-BE49-F238E27FC236}">
                <a16:creationId xmlns:a16="http://schemas.microsoft.com/office/drawing/2014/main" id="{CA6998DC-03D5-E048-942D-52CD3098504A}"/>
              </a:ext>
            </a:extLst>
          </p:cNvPr>
          <p:cNvSpPr>
            <a:spLocks noGrp="1"/>
          </p:cNvSpPr>
          <p:nvPr>
            <p:ph idx="1"/>
          </p:nvPr>
        </p:nvSpPr>
        <p:spPr>
          <a:xfrm>
            <a:off x="1691679" y="1600200"/>
            <a:ext cx="7200801" cy="5069160"/>
          </a:xfrm>
        </p:spPr>
        <p:txBody>
          <a:bodyPr>
            <a:normAutofit/>
          </a:bodyPr>
          <a:lstStyle/>
          <a:p>
            <a:pPr>
              <a:lnSpc>
                <a:spcPct val="90000"/>
              </a:lnSpc>
              <a:defRPr sz="3200"/>
            </a:pPr>
            <a:endParaRPr lang="fr-FR" sz="2400" dirty="0"/>
          </a:p>
          <a:p>
            <a:endParaRPr lang="fr-FR" sz="1400" dirty="0"/>
          </a:p>
        </p:txBody>
      </p:sp>
      <p:sp>
        <p:nvSpPr>
          <p:cNvPr id="4" name="Rectangle 3">
            <a:extLst>
              <a:ext uri="{FF2B5EF4-FFF2-40B4-BE49-F238E27FC236}">
                <a16:creationId xmlns:a16="http://schemas.microsoft.com/office/drawing/2014/main" id="{F9C6663A-7FC8-7F47-A5F3-2B26A1ABBD5F}"/>
              </a:ext>
            </a:extLst>
          </p:cNvPr>
          <p:cNvSpPr/>
          <p:nvPr/>
        </p:nvSpPr>
        <p:spPr>
          <a:xfrm>
            <a:off x="251680" y="3247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5/5</a:t>
            </a:r>
            <a:endParaRPr lang="fr-FR" dirty="0"/>
          </a:p>
        </p:txBody>
      </p:sp>
      <p:sp>
        <p:nvSpPr>
          <p:cNvPr id="5" name="Rectangle 4">
            <a:hlinkClick r:id="rId2" action="ppaction://hlinksldjump"/>
            <a:extLst>
              <a:ext uri="{FF2B5EF4-FFF2-40B4-BE49-F238E27FC236}">
                <a16:creationId xmlns:a16="http://schemas.microsoft.com/office/drawing/2014/main" id="{3C95D08A-AEE3-CF4D-879C-0F407B3242FE}"/>
              </a:ext>
            </a:extLst>
          </p:cNvPr>
          <p:cNvSpPr/>
          <p:nvPr/>
        </p:nvSpPr>
        <p:spPr>
          <a:xfrm>
            <a:off x="251680" y="1784454"/>
            <a:ext cx="1440000" cy="3927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6" name="Rectangle 5">
            <a:hlinkClick r:id="rId3" action="ppaction://hlinksldjump"/>
            <a:extLst>
              <a:ext uri="{FF2B5EF4-FFF2-40B4-BE49-F238E27FC236}">
                <a16:creationId xmlns:a16="http://schemas.microsoft.com/office/drawing/2014/main" id="{417BB1A2-E882-904D-9A1D-DD2F82963C29}"/>
              </a:ext>
            </a:extLst>
          </p:cNvPr>
          <p:cNvSpPr/>
          <p:nvPr/>
        </p:nvSpPr>
        <p:spPr>
          <a:xfrm>
            <a:off x="251680" y="275692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7" name="Rectangle 6">
            <a:hlinkClick r:id="rId4" action="ppaction://hlinksldjump"/>
            <a:extLst>
              <a:ext uri="{FF2B5EF4-FFF2-40B4-BE49-F238E27FC236}">
                <a16:creationId xmlns:a16="http://schemas.microsoft.com/office/drawing/2014/main" id="{BAFDCE91-AE60-B445-8DD7-9564496B6A4D}"/>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8" name="Rectangle 7">
            <a:hlinkClick r:id="rId5" action="ppaction://hlinksldjump"/>
            <a:extLst>
              <a:ext uri="{FF2B5EF4-FFF2-40B4-BE49-F238E27FC236}">
                <a16:creationId xmlns:a16="http://schemas.microsoft.com/office/drawing/2014/main" id="{DA502AF7-38D4-A44E-AF48-B0F03E0EA25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9" name="Rectangle 8">
            <a:hlinkClick r:id="rId5" action="ppaction://hlinksldjump"/>
            <a:extLst>
              <a:ext uri="{FF2B5EF4-FFF2-40B4-BE49-F238E27FC236}">
                <a16:creationId xmlns:a16="http://schemas.microsoft.com/office/drawing/2014/main" id="{03D3E925-11CE-F042-8365-133800389DC7}"/>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a:extLst>
              <a:ext uri="{FF2B5EF4-FFF2-40B4-BE49-F238E27FC236}">
                <a16:creationId xmlns:a16="http://schemas.microsoft.com/office/drawing/2014/main" id="{09962834-2045-0849-84D0-777BA16B6E5D}"/>
              </a:ext>
            </a:extLst>
          </p:cNvPr>
          <p:cNvSpPr/>
          <p:nvPr/>
        </p:nvSpPr>
        <p:spPr>
          <a:xfrm>
            <a:off x="251680" y="4245090"/>
            <a:ext cx="144000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7" action="ppaction://hlinksldjump"/>
            <a:extLst>
              <a:ext uri="{FF2B5EF4-FFF2-40B4-BE49-F238E27FC236}">
                <a16:creationId xmlns:a16="http://schemas.microsoft.com/office/drawing/2014/main" id="{B827CF78-B474-A541-BA69-F27F52C1C5C5}"/>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
        <p:nvSpPr>
          <p:cNvPr id="12" name="ZoneTexte 11">
            <a:extLst>
              <a:ext uri="{FF2B5EF4-FFF2-40B4-BE49-F238E27FC236}">
                <a16:creationId xmlns:a16="http://schemas.microsoft.com/office/drawing/2014/main" id="{4E6F7543-C645-8F45-B878-82F9814A3071}"/>
              </a:ext>
            </a:extLst>
          </p:cNvPr>
          <p:cNvSpPr txBox="1"/>
          <p:nvPr/>
        </p:nvSpPr>
        <p:spPr>
          <a:xfrm>
            <a:off x="1835696" y="1687032"/>
            <a:ext cx="6984776" cy="4770537"/>
          </a:xfrm>
          <a:prstGeom prst="rect">
            <a:avLst/>
          </a:prstGeom>
          <a:noFill/>
        </p:spPr>
        <p:txBody>
          <a:bodyPr wrap="square" rtlCol="0">
            <a:spAutoFit/>
          </a:bodyPr>
          <a:lstStyle/>
          <a:p>
            <a:r>
              <a:rPr lang="fr-FR" sz="2800" b="1" dirty="0">
                <a:solidFill>
                  <a:srgbClr val="FF0000"/>
                </a:solidFill>
              </a:rPr>
              <a:t>Le r</a:t>
            </a:r>
            <a:r>
              <a:rPr lang="fr-CH" sz="2800" b="1" dirty="0" err="1">
                <a:solidFill>
                  <a:srgbClr val="FF0000"/>
                </a:solidFill>
              </a:rPr>
              <a:t>ôle</a:t>
            </a:r>
            <a:r>
              <a:rPr lang="fr-CH" sz="2800" b="1" dirty="0">
                <a:solidFill>
                  <a:srgbClr val="FF0000"/>
                </a:solidFill>
              </a:rPr>
              <a:t> l’Etat:</a:t>
            </a:r>
          </a:p>
          <a:p>
            <a:pPr marL="914400" lvl="1" indent="-457200">
              <a:buFont typeface="Wingdings" pitchFamily="2" charset="2"/>
              <a:buChar char="q"/>
            </a:pPr>
            <a:r>
              <a:rPr lang="fr-CH" sz="2800" dirty="0"/>
              <a:t> protection du bien public</a:t>
            </a:r>
          </a:p>
          <a:p>
            <a:pPr marL="914400" lvl="1" indent="-457200">
              <a:buFont typeface="Wingdings" pitchFamily="2" charset="2"/>
              <a:buChar char="q"/>
            </a:pPr>
            <a:r>
              <a:rPr lang="fr-CH" sz="2800" dirty="0"/>
              <a:t>Organiser les délivrances du service public, du bien public</a:t>
            </a:r>
          </a:p>
          <a:p>
            <a:pPr marL="914400" lvl="1" indent="-457200">
              <a:buFont typeface="Wingdings" pitchFamily="2" charset="2"/>
              <a:buChar char="q"/>
            </a:pPr>
            <a:r>
              <a:rPr lang="fr-CH" sz="2800" dirty="0"/>
              <a:t>Créer les condition d’une saine concurrence</a:t>
            </a:r>
          </a:p>
          <a:p>
            <a:pPr marL="914400" lvl="1" indent="-457200">
              <a:buFont typeface="Wingdings" pitchFamily="2" charset="2"/>
              <a:buChar char="q"/>
            </a:pPr>
            <a:r>
              <a:rPr lang="fr-CH" sz="2800" dirty="0"/>
              <a:t>Faire respecter les codes d’éthiques/déontologies, etc.</a:t>
            </a:r>
          </a:p>
          <a:p>
            <a:pPr marL="914400" lvl="1" indent="-457200">
              <a:buFont typeface="Wingdings" pitchFamily="2" charset="2"/>
              <a:buChar char="q"/>
            </a:pPr>
            <a:r>
              <a:rPr lang="fr-CH" sz="2800" dirty="0"/>
              <a:t>Lutter contre la corruption/contrôler la corruption</a:t>
            </a:r>
          </a:p>
          <a:p>
            <a:pPr marL="800100" lvl="1" indent="-342900">
              <a:buFont typeface="Wingdings" pitchFamily="2" charset="2"/>
              <a:buChar char="q"/>
            </a:pPr>
            <a:endParaRPr lang="fr-FR" sz="2400" b="1" dirty="0">
              <a:solidFill>
                <a:srgbClr val="C00000"/>
              </a:solidFill>
            </a:endParaRPr>
          </a:p>
        </p:txBody>
      </p:sp>
    </p:spTree>
    <p:extLst>
      <p:ext uri="{BB962C8B-B14F-4D97-AF65-F5344CB8AC3E}">
        <p14:creationId xmlns:p14="http://schemas.microsoft.com/office/powerpoint/2010/main" val="3421521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2196862"/>
            <a:ext cx="5760639" cy="1160129"/>
          </a:xfrm>
        </p:spPr>
        <p:txBody>
          <a:bodyPr>
            <a:normAutofit/>
          </a:bodyPr>
          <a:lstStyle/>
          <a:p>
            <a:r>
              <a:rPr lang="fr-FR" dirty="0"/>
              <a:t>partie 7: travaux pratiques et exercices</a:t>
            </a:r>
            <a:br>
              <a:rPr lang="fr-FR" dirty="0"/>
            </a:br>
            <a:endParaRPr lang="fr-FR" dirty="0"/>
          </a:p>
        </p:txBody>
      </p:sp>
      <p:sp>
        <p:nvSpPr>
          <p:cNvPr id="4" name="Espace réservé du texte 3"/>
          <p:cNvSpPr>
            <a:spLocks noGrp="1"/>
          </p:cNvSpPr>
          <p:nvPr>
            <p:ph type="body" sz="half" idx="2"/>
          </p:nvPr>
        </p:nvSpPr>
        <p:spPr>
          <a:xfrm>
            <a:off x="2195736" y="5936506"/>
            <a:ext cx="5940000" cy="45719"/>
          </a:xfrm>
        </p:spPr>
        <p:txBody>
          <a:bodyPr>
            <a:normAutofit fontScale="25000" lnSpcReduction="20000"/>
          </a:bodyPr>
          <a:lstStyle/>
          <a:p>
            <a:endParaRPr lang="fr-FR"/>
          </a:p>
        </p:txBody>
      </p:sp>
      <p:sp>
        <p:nvSpPr>
          <p:cNvPr id="14" name="Rectangle 13">
            <a:hlinkClick r:id="rId2" action="ppaction://hlinksldjump"/>
          </p:cNvPr>
          <p:cNvSpPr/>
          <p:nvPr/>
        </p:nvSpPr>
        <p:spPr>
          <a:xfrm>
            <a:off x="251680" y="1764815"/>
            <a:ext cx="1440000" cy="4320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15" name="Rectangle 14">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16" name="Rectangle 15">
            <a:hlinkClick r:id="rId4" action="ppaction://hlinksldjump"/>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17" name="Rectangle 16">
            <a:hlinkClick r:id="rId5"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18" name="Rectangle 17">
            <a:hlinkClick r:id="rId5" action="ppaction://hlinksldjump"/>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22" name="Rectangle 21">
            <a:hlinkClick r:id="rId6" action="ppaction://hlinksldjump"/>
          </p:cNvPr>
          <p:cNvSpPr/>
          <p:nvPr/>
        </p:nvSpPr>
        <p:spPr>
          <a:xfrm>
            <a:off x="251680" y="4225246"/>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hlinkClick r:id="rId6" action="ppaction://hlinksldjump"/>
            <a:extLst>
              <a:ext uri="{FF2B5EF4-FFF2-40B4-BE49-F238E27FC236}">
                <a16:creationId xmlns:a16="http://schemas.microsoft.com/office/drawing/2014/main" id="{335B245F-D5E3-394F-8F4D-173D2CC10926}"/>
              </a:ext>
            </a:extLst>
          </p:cNvPr>
          <p:cNvSpPr/>
          <p:nvPr/>
        </p:nvSpPr>
        <p:spPr>
          <a:xfrm>
            <a:off x="276278" y="4709073"/>
            <a:ext cx="1440000" cy="432048"/>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37097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17B38-6CDE-324D-9DC5-8187748595ED}"/>
              </a:ext>
            </a:extLst>
          </p:cNvPr>
          <p:cNvSpPr>
            <a:spLocks noGrp="1"/>
          </p:cNvSpPr>
          <p:nvPr>
            <p:ph type="title"/>
          </p:nvPr>
        </p:nvSpPr>
        <p:spPr/>
        <p:txBody>
          <a:bodyPr>
            <a:normAutofit fontScale="90000"/>
          </a:bodyPr>
          <a:lstStyle/>
          <a:p>
            <a:r>
              <a:rPr lang="fr-FR" dirty="0"/>
              <a:t>Objectifs d’apprentissage  du module</a:t>
            </a:r>
          </a:p>
        </p:txBody>
      </p:sp>
      <p:sp>
        <p:nvSpPr>
          <p:cNvPr id="3" name="Espace réservé du contenu 2">
            <a:extLst>
              <a:ext uri="{FF2B5EF4-FFF2-40B4-BE49-F238E27FC236}">
                <a16:creationId xmlns:a16="http://schemas.microsoft.com/office/drawing/2014/main" id="{F9FF9CC0-7090-3E4E-87F0-5BD260A54A08}"/>
              </a:ext>
            </a:extLst>
          </p:cNvPr>
          <p:cNvSpPr>
            <a:spLocks noGrp="1"/>
          </p:cNvSpPr>
          <p:nvPr>
            <p:ph idx="1"/>
          </p:nvPr>
        </p:nvSpPr>
        <p:spPr>
          <a:xfrm>
            <a:off x="1835696" y="1600200"/>
            <a:ext cx="7200800" cy="5141168"/>
          </a:xfrm>
        </p:spPr>
        <p:txBody>
          <a:bodyPr>
            <a:normAutofit fontScale="92500" lnSpcReduction="10000"/>
          </a:bodyPr>
          <a:lstStyle/>
          <a:p>
            <a:pPr>
              <a:buFont typeface="Arial" panose="020B0604020202020204" pitchFamily="34" charset="0"/>
              <a:buChar char="•"/>
            </a:pPr>
            <a:r>
              <a:rPr lang="fr-FR" sz="3200" dirty="0"/>
              <a:t> Comprendre les notions clés de bien public, service public, éthique, intégrité et agents publics</a:t>
            </a:r>
          </a:p>
          <a:p>
            <a:pPr>
              <a:buFont typeface="Arial" panose="020B0604020202020204" pitchFamily="34" charset="0"/>
              <a:buChar char="•"/>
            </a:pPr>
            <a:r>
              <a:rPr lang="fr-FR" sz="3200" dirty="0"/>
              <a:t>Apprendre les différentes types de biens et services publics fournit par l’Etat </a:t>
            </a:r>
          </a:p>
          <a:p>
            <a:pPr>
              <a:buFont typeface="Arial" panose="020B0604020202020204" pitchFamily="34" charset="0"/>
              <a:buChar char="•"/>
            </a:pPr>
            <a:r>
              <a:rPr lang="fr-FR" sz="3200" dirty="0"/>
              <a:t>Savoir les liens entre services public et corruption</a:t>
            </a:r>
          </a:p>
          <a:p>
            <a:pPr>
              <a:buFont typeface="Arial" panose="020B0604020202020204" pitchFamily="34" charset="0"/>
              <a:buChar char="•"/>
            </a:pPr>
            <a:r>
              <a:rPr lang="fr-FR" sz="3200" dirty="0"/>
              <a:t>Comprendre les codes éthiques, codes de déontologies, codes de conduite</a:t>
            </a:r>
          </a:p>
          <a:p>
            <a:endParaRPr lang="fr-FR" dirty="0"/>
          </a:p>
        </p:txBody>
      </p:sp>
      <p:sp>
        <p:nvSpPr>
          <p:cNvPr id="4" name="Rectangle 3">
            <a:hlinkClick r:id="rId2" action="ppaction://hlinksldjump"/>
            <a:extLst>
              <a:ext uri="{FF2B5EF4-FFF2-40B4-BE49-F238E27FC236}">
                <a16:creationId xmlns:a16="http://schemas.microsoft.com/office/drawing/2014/main" id="{A679D427-C64E-434A-9281-8FE62A0C8DA9}"/>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a:extLst>
              <a:ext uri="{FF2B5EF4-FFF2-40B4-BE49-F238E27FC236}">
                <a16:creationId xmlns:a16="http://schemas.microsoft.com/office/drawing/2014/main" id="{A96B3568-2EA8-5348-BDC1-3ABE221E6E52}"/>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a:extLst>
              <a:ext uri="{FF2B5EF4-FFF2-40B4-BE49-F238E27FC236}">
                <a16:creationId xmlns:a16="http://schemas.microsoft.com/office/drawing/2014/main" id="{E1E4A282-3D91-2942-B169-4A8F2E804AC2}"/>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7" name="Rectangle 6">
            <a:hlinkClick r:id="rId5" action="ppaction://hlinksldjump"/>
            <a:extLst>
              <a:ext uri="{FF2B5EF4-FFF2-40B4-BE49-F238E27FC236}">
                <a16:creationId xmlns:a16="http://schemas.microsoft.com/office/drawing/2014/main" id="{4DE1C72E-0E37-4D43-84AE-34400155882E}"/>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a:extLst>
              <a:ext uri="{FF2B5EF4-FFF2-40B4-BE49-F238E27FC236}">
                <a16:creationId xmlns:a16="http://schemas.microsoft.com/office/drawing/2014/main" id="{35B55735-6E29-7C48-928B-F8AAD7D2B3AB}"/>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9" name="Rectangle 8">
            <a:hlinkClick r:id="rId6" action="ppaction://hlinksldjump"/>
            <a:extLst>
              <a:ext uri="{FF2B5EF4-FFF2-40B4-BE49-F238E27FC236}">
                <a16:creationId xmlns:a16="http://schemas.microsoft.com/office/drawing/2014/main" id="{5A8BB9E6-8D9C-7D46-BE57-1F50BDEB5F14}"/>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7F195380-523C-374E-979C-DE2EAEA8B0A1}"/>
              </a:ext>
            </a:extLst>
          </p:cNvPr>
          <p:cNvSpPr/>
          <p:nvPr/>
        </p:nvSpPr>
        <p:spPr>
          <a:xfrm>
            <a:off x="251680" y="274638"/>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p>
        </p:txBody>
      </p:sp>
      <p:sp>
        <p:nvSpPr>
          <p:cNvPr id="11" name="Rectangle 10">
            <a:hlinkClick r:id="rId7" action="ppaction://hlinksldjump"/>
            <a:extLst>
              <a:ext uri="{FF2B5EF4-FFF2-40B4-BE49-F238E27FC236}">
                <a16:creationId xmlns:a16="http://schemas.microsoft.com/office/drawing/2014/main" id="{10B7D898-5B10-444A-ADAF-63972C6E3E1E}"/>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95484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274638"/>
            <a:ext cx="7056784" cy="1210146"/>
          </a:xfrm>
        </p:spPr>
        <p:txBody>
          <a:bodyPr>
            <a:noAutofit/>
          </a:bodyPr>
          <a:lstStyle/>
          <a:p>
            <a:r>
              <a:rPr lang="fr-FR" sz="3600" dirty="0"/>
              <a:t>bien public et bien commun</a:t>
            </a:r>
            <a:br>
              <a:rPr lang="fr-FR" sz="2800" b="1" dirty="0"/>
            </a:br>
            <a:endParaRPr lang="fr-FR" sz="2800" dirty="0"/>
          </a:p>
        </p:txBody>
      </p:sp>
      <p:sp useBgFill="1">
        <p:nvSpPr>
          <p:cNvPr id="3" name="Espace réservé du contenu 2"/>
          <p:cNvSpPr>
            <a:spLocks noGrp="1"/>
          </p:cNvSpPr>
          <p:nvPr>
            <p:ph idx="1"/>
          </p:nvPr>
        </p:nvSpPr>
        <p:spPr>
          <a:xfrm>
            <a:off x="1835696" y="1600200"/>
            <a:ext cx="7056784" cy="5141168"/>
          </a:xfrm>
        </p:spPr>
        <p:txBody>
          <a:bodyPr>
            <a:normAutofit fontScale="85000" lnSpcReduction="20000"/>
          </a:bodyPr>
          <a:lstStyle/>
          <a:p>
            <a:r>
              <a:rPr lang="fr-FR" sz="3200" b="1" dirty="0"/>
              <a:t>Un bien public </a:t>
            </a:r>
            <a:r>
              <a:rPr lang="fr-FR" sz="3200" dirty="0"/>
              <a:t>est un bien ou un service qui est dans une certaine mesure : </a:t>
            </a:r>
          </a:p>
          <a:p>
            <a:r>
              <a:rPr lang="fr-FR" sz="3200" b="1" dirty="0"/>
              <a:t>- </a:t>
            </a:r>
            <a:r>
              <a:rPr lang="fr-FR" sz="3200" b="1" dirty="0">
                <a:solidFill>
                  <a:srgbClr val="FF0000"/>
                </a:solidFill>
              </a:rPr>
              <a:t>Non rival </a:t>
            </a:r>
            <a:r>
              <a:rPr lang="fr-FR" sz="3200" dirty="0"/>
              <a:t>: la consommation d’une personne ne diminue pas la disponibilité du bien pour les autres consommateurs potentiels </a:t>
            </a:r>
          </a:p>
          <a:p>
            <a:r>
              <a:rPr lang="fr-FR" sz="3200" dirty="0"/>
              <a:t>- </a:t>
            </a:r>
            <a:r>
              <a:rPr lang="fr-FR" sz="3200" b="1" dirty="0">
                <a:solidFill>
                  <a:srgbClr val="FF0000"/>
                </a:solidFill>
              </a:rPr>
              <a:t>Non exclusif </a:t>
            </a:r>
            <a:r>
              <a:rPr lang="fr-FR" sz="3200" dirty="0"/>
              <a:t>: il est impossible (ou au moins difficile/coûteux) d’interdire la consommation du bien à un consommateur non-payeur.</a:t>
            </a:r>
          </a:p>
          <a:p>
            <a:r>
              <a:rPr lang="fr-FR" sz="3200" dirty="0"/>
              <a:t>Exemples: </a:t>
            </a:r>
            <a:r>
              <a:rPr lang="fr-FR" sz="3200" dirty="0">
                <a:solidFill>
                  <a:srgbClr val="008080"/>
                </a:solidFill>
              </a:rPr>
              <a:t>éclairage public, défense nationale, les feux tricolores</a:t>
            </a:r>
            <a:r>
              <a:rPr lang="fr-FR" sz="3200" dirty="0"/>
              <a:t>, </a:t>
            </a:r>
          </a:p>
          <a:p>
            <a:endParaRPr lang="fr-FR" dirty="0"/>
          </a:p>
        </p:txBody>
      </p:sp>
      <p:sp>
        <p:nvSpPr>
          <p:cNvPr id="4" name="Rectangle 3">
            <a:hlinkClick r:id="rId2" action="ppaction://hlinksldjump"/>
          </p:cNvPr>
          <p:cNvSpPr/>
          <p:nvPr/>
        </p:nvSpPr>
        <p:spPr>
          <a:xfrm>
            <a:off x="251680" y="1764815"/>
            <a:ext cx="1440000" cy="432048"/>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7" name="Rectangle 6">
            <a:hlinkClick r:id="rId5"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extLst>
              <a:ext uri="{FF2B5EF4-FFF2-40B4-BE49-F238E27FC236}">
                <a16:creationId xmlns:a16="http://schemas.microsoft.com/office/drawing/2014/main" id="{415ACB4B-95AD-1440-A455-DBDCA1628535}"/>
              </a:ext>
            </a:extLst>
          </p:cNvPr>
          <p:cNvSpPr/>
          <p:nvPr/>
        </p:nvSpPr>
        <p:spPr>
          <a:xfrm>
            <a:off x="251680" y="274638"/>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1/5</a:t>
            </a:r>
          </a:p>
        </p:txBody>
      </p:sp>
      <p:sp>
        <p:nvSpPr>
          <p:cNvPr id="12" name="Rectangle 11">
            <a:hlinkClick r:id="rId7" action="ppaction://hlinksldjump"/>
            <a:extLst>
              <a:ext uri="{FF2B5EF4-FFF2-40B4-BE49-F238E27FC236}">
                <a16:creationId xmlns:a16="http://schemas.microsoft.com/office/drawing/2014/main" id="{C17F0C33-DDAC-514C-954C-E06CD5742E90}"/>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146433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274638"/>
            <a:ext cx="7056784" cy="1210146"/>
          </a:xfrm>
        </p:spPr>
        <p:txBody>
          <a:bodyPr>
            <a:noAutofit/>
          </a:bodyPr>
          <a:lstStyle/>
          <a:p>
            <a:r>
              <a:rPr lang="fr-FR" sz="2800" dirty="0"/>
              <a:t>Partie 1: Définitions: Bien public, service public, valeurs, normes, éthique, </a:t>
            </a:r>
            <a:r>
              <a:rPr lang="fr-FR" sz="2400" dirty="0"/>
              <a:t>intégrité</a:t>
            </a:r>
            <a:br>
              <a:rPr lang="fr-FR" sz="2800" b="1" dirty="0"/>
            </a:br>
            <a:endParaRPr lang="fr-FR" sz="2800" dirty="0"/>
          </a:p>
        </p:txBody>
      </p:sp>
      <p:sp>
        <p:nvSpPr>
          <p:cNvPr id="4" name="Rectangle 3">
            <a:hlinkClick r:id="rId2" action="ppaction://hlinksldjump"/>
          </p:cNvPr>
          <p:cNvSpPr/>
          <p:nvPr/>
        </p:nvSpPr>
        <p:spPr>
          <a:xfrm>
            <a:off x="251680" y="1764815"/>
            <a:ext cx="1440000" cy="432048"/>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7" name="Rectangle 6">
            <a:hlinkClick r:id="rId5" action="ppaction://hlinksldjump"/>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10" name="Rectangle 9">
            <a:hlinkClick r:id="rId6" action="ppaction://hlinksldjump"/>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1" name="Rectangle 10">
            <a:extLst>
              <a:ext uri="{FF2B5EF4-FFF2-40B4-BE49-F238E27FC236}">
                <a16:creationId xmlns:a16="http://schemas.microsoft.com/office/drawing/2014/main" id="{415ACB4B-95AD-1440-A455-DBDCA1628535}"/>
              </a:ext>
            </a:extLst>
          </p:cNvPr>
          <p:cNvSpPr/>
          <p:nvPr/>
        </p:nvSpPr>
        <p:spPr>
          <a:xfrm>
            <a:off x="251680" y="274638"/>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p>
        </p:txBody>
      </p:sp>
      <p:sp>
        <p:nvSpPr>
          <p:cNvPr id="12" name="Rectangle 11">
            <a:hlinkClick r:id="rId7" action="ppaction://hlinksldjump"/>
            <a:extLst>
              <a:ext uri="{FF2B5EF4-FFF2-40B4-BE49-F238E27FC236}">
                <a16:creationId xmlns:a16="http://schemas.microsoft.com/office/drawing/2014/main" id="{C17F0C33-DDAC-514C-954C-E06CD5742E90}"/>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
        <p:nvSpPr>
          <p:cNvPr id="13" name="Espace réservé du contenu 12">
            <a:extLst>
              <a:ext uri="{FF2B5EF4-FFF2-40B4-BE49-F238E27FC236}">
                <a16:creationId xmlns:a16="http://schemas.microsoft.com/office/drawing/2014/main" id="{6D4F57F1-0E69-5546-BE98-AF2DD260DCC4}"/>
              </a:ext>
            </a:extLst>
          </p:cNvPr>
          <p:cNvSpPr>
            <a:spLocks noGrp="1"/>
          </p:cNvSpPr>
          <p:nvPr>
            <p:ph idx="1"/>
          </p:nvPr>
        </p:nvSpPr>
        <p:spPr/>
        <p:txBody>
          <a:bodyPr/>
          <a:lstStyle/>
          <a:p>
            <a:endParaRPr lang="fr-FR"/>
          </a:p>
        </p:txBody>
      </p:sp>
      <p:pic>
        <p:nvPicPr>
          <p:cNvPr id="14" name="Image 13">
            <a:extLst>
              <a:ext uri="{FF2B5EF4-FFF2-40B4-BE49-F238E27FC236}">
                <a16:creationId xmlns:a16="http://schemas.microsoft.com/office/drawing/2014/main" id="{50ACBC07-DAB7-9246-9D7A-2453518611CB}"/>
              </a:ext>
            </a:extLst>
          </p:cNvPr>
          <p:cNvPicPr>
            <a:picLocks noChangeAspect="1"/>
          </p:cNvPicPr>
          <p:nvPr/>
        </p:nvPicPr>
        <p:blipFill>
          <a:blip r:embed="rId8"/>
          <a:stretch>
            <a:fillRect/>
          </a:stretch>
        </p:blipFill>
        <p:spPr>
          <a:xfrm>
            <a:off x="0" y="64148"/>
            <a:ext cx="9144000" cy="6729704"/>
          </a:xfrm>
          <a:prstGeom prst="rect">
            <a:avLst/>
          </a:prstGeom>
        </p:spPr>
      </p:pic>
    </p:spTree>
    <p:extLst>
      <p:ext uri="{BB962C8B-B14F-4D97-AF65-F5344CB8AC3E}">
        <p14:creationId xmlns:p14="http://schemas.microsoft.com/office/powerpoint/2010/main" val="401517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48FE4C-F809-5543-BC1B-32B64FFDA928}"/>
              </a:ext>
            </a:extLst>
          </p:cNvPr>
          <p:cNvSpPr>
            <a:spLocks noGrp="1"/>
          </p:cNvSpPr>
          <p:nvPr>
            <p:ph type="title"/>
          </p:nvPr>
        </p:nvSpPr>
        <p:spPr/>
        <p:txBody>
          <a:bodyPr>
            <a:normAutofit/>
          </a:bodyPr>
          <a:lstStyle/>
          <a:p>
            <a:r>
              <a:rPr lang="fr-FR" dirty="0"/>
              <a:t>bien public et bien commun</a:t>
            </a:r>
          </a:p>
        </p:txBody>
      </p:sp>
      <p:sp>
        <p:nvSpPr>
          <p:cNvPr id="3" name="Espace réservé du contenu 2">
            <a:extLst>
              <a:ext uri="{FF2B5EF4-FFF2-40B4-BE49-F238E27FC236}">
                <a16:creationId xmlns:a16="http://schemas.microsoft.com/office/drawing/2014/main" id="{ED133F3C-A900-7447-9107-A84ADA266FF7}"/>
              </a:ext>
            </a:extLst>
          </p:cNvPr>
          <p:cNvSpPr>
            <a:spLocks noGrp="1"/>
          </p:cNvSpPr>
          <p:nvPr>
            <p:ph idx="1"/>
          </p:nvPr>
        </p:nvSpPr>
        <p:spPr/>
        <p:txBody>
          <a:bodyPr/>
          <a:lstStyle/>
          <a:p>
            <a:pPr marL="571500" indent="-571500">
              <a:buFont typeface="Arial" panose="020B0604020202020204" pitchFamily="34" charset="0"/>
              <a:buChar char="•"/>
            </a:pPr>
            <a:r>
              <a:rPr lang="fr-FR" sz="2800" b="1" dirty="0">
                <a:solidFill>
                  <a:srgbClr val="FF0000"/>
                </a:solidFill>
              </a:rPr>
              <a:t>Bien commun </a:t>
            </a:r>
            <a:r>
              <a:rPr lang="fr-FR" sz="2800" dirty="0"/>
              <a:t>( rival et non exclusif)</a:t>
            </a:r>
          </a:p>
          <a:p>
            <a:pPr marL="571500" indent="-571500">
              <a:buFont typeface="Arial" panose="020B0604020202020204" pitchFamily="34" charset="0"/>
              <a:buChar char="•"/>
            </a:pPr>
            <a:r>
              <a:rPr lang="fr-FR" sz="2800" dirty="0"/>
              <a:t>Bien public impur ( rival et non exclusif) </a:t>
            </a:r>
          </a:p>
          <a:p>
            <a:pPr marL="571500" indent="-571500">
              <a:buFont typeface="Arial" panose="020B0604020202020204" pitchFamily="34" charset="0"/>
              <a:buChar char="•"/>
            </a:pPr>
            <a:r>
              <a:rPr lang="fr-FR" sz="2800" b="1" dirty="0">
                <a:solidFill>
                  <a:srgbClr val="FF0000"/>
                </a:solidFill>
              </a:rPr>
              <a:t>Le bien public mondiaux</a:t>
            </a:r>
            <a:r>
              <a:rPr lang="fr-FR" sz="2800" dirty="0"/>
              <a:t>: qualité de l’air, la biodiversité, la situation climatique mondiale, le réseau Internet)</a:t>
            </a:r>
          </a:p>
          <a:p>
            <a:pPr marL="571500" indent="-571500">
              <a:buFont typeface="Arial" panose="020B0604020202020204" pitchFamily="34" charset="0"/>
              <a:buChar char="•"/>
            </a:pPr>
            <a:r>
              <a:rPr lang="fr-FR" sz="2800" b="1" dirty="0">
                <a:solidFill>
                  <a:srgbClr val="FF0000"/>
                </a:solidFill>
              </a:rPr>
              <a:t>Le bien public à péage </a:t>
            </a:r>
            <a:r>
              <a:rPr lang="fr-FR" sz="2800" dirty="0"/>
              <a:t>ou bien de club</a:t>
            </a:r>
          </a:p>
          <a:p>
            <a:endParaRPr lang="fr-FR" dirty="0"/>
          </a:p>
        </p:txBody>
      </p:sp>
      <p:sp>
        <p:nvSpPr>
          <p:cNvPr id="4" name="Rectangle 3">
            <a:hlinkClick r:id="rId3" action="ppaction://hlinksldjump"/>
            <a:extLst>
              <a:ext uri="{FF2B5EF4-FFF2-40B4-BE49-F238E27FC236}">
                <a16:creationId xmlns:a16="http://schemas.microsoft.com/office/drawing/2014/main" id="{6EC5D76B-3364-3C4D-AAE3-52CAB2CD81EA}"/>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4" action="ppaction://hlinksldjump"/>
            <a:extLst>
              <a:ext uri="{FF2B5EF4-FFF2-40B4-BE49-F238E27FC236}">
                <a16:creationId xmlns:a16="http://schemas.microsoft.com/office/drawing/2014/main" id="{A6667DFB-CBEA-644A-A138-17D2F954173F}"/>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5" action="ppaction://hlinksldjump"/>
            <a:extLst>
              <a:ext uri="{FF2B5EF4-FFF2-40B4-BE49-F238E27FC236}">
                <a16:creationId xmlns:a16="http://schemas.microsoft.com/office/drawing/2014/main" id="{9007C8DD-5DCE-614B-AD58-A6635DF9BDDF}"/>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7" name="Rectangle 6">
            <a:hlinkClick r:id="rId6" action="ppaction://hlinksldjump"/>
            <a:extLst>
              <a:ext uri="{FF2B5EF4-FFF2-40B4-BE49-F238E27FC236}">
                <a16:creationId xmlns:a16="http://schemas.microsoft.com/office/drawing/2014/main" id="{6E9B11C4-F2FA-CD42-ADFF-3E7B2DE80F25}"/>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6" action="ppaction://hlinksldjump"/>
            <a:extLst>
              <a:ext uri="{FF2B5EF4-FFF2-40B4-BE49-F238E27FC236}">
                <a16:creationId xmlns:a16="http://schemas.microsoft.com/office/drawing/2014/main" id="{CF130137-CAAD-334A-9A37-93A29289745D}"/>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9" name="Rectangle 8">
            <a:hlinkClick r:id="rId7" action="ppaction://hlinksldjump"/>
            <a:extLst>
              <a:ext uri="{FF2B5EF4-FFF2-40B4-BE49-F238E27FC236}">
                <a16:creationId xmlns:a16="http://schemas.microsoft.com/office/drawing/2014/main" id="{F0CA574A-963C-BA4B-B492-6EA56C1E1D7D}"/>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2A5A3656-9B0A-8A4A-9B88-79BEDE7D720F}"/>
              </a:ext>
            </a:extLst>
          </p:cNvPr>
          <p:cNvSpPr/>
          <p:nvPr/>
        </p:nvSpPr>
        <p:spPr>
          <a:xfrm>
            <a:off x="251680" y="274638"/>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2/5</a:t>
            </a:r>
          </a:p>
        </p:txBody>
      </p:sp>
      <p:sp>
        <p:nvSpPr>
          <p:cNvPr id="11" name="Rectangle 10">
            <a:hlinkClick r:id="rId8" action="ppaction://hlinksldjump"/>
            <a:extLst>
              <a:ext uri="{FF2B5EF4-FFF2-40B4-BE49-F238E27FC236}">
                <a16:creationId xmlns:a16="http://schemas.microsoft.com/office/drawing/2014/main" id="{1D5A69FC-1EC0-4249-B8D0-BCCE2F39DB68}"/>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spTree>
    <p:extLst>
      <p:ext uri="{BB962C8B-B14F-4D97-AF65-F5344CB8AC3E}">
        <p14:creationId xmlns:p14="http://schemas.microsoft.com/office/powerpoint/2010/main" val="414301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B63AD-21B3-844F-977E-DD54A6BCA565}"/>
              </a:ext>
            </a:extLst>
          </p:cNvPr>
          <p:cNvSpPr>
            <a:spLocks noGrp="1"/>
          </p:cNvSpPr>
          <p:nvPr>
            <p:ph type="title"/>
          </p:nvPr>
        </p:nvSpPr>
        <p:spPr/>
        <p:txBody>
          <a:bodyPr>
            <a:normAutofit/>
          </a:bodyPr>
          <a:lstStyle/>
          <a:p>
            <a:r>
              <a:rPr lang="fr-FR" dirty="0"/>
              <a:t>bien public et bien commun</a:t>
            </a:r>
          </a:p>
        </p:txBody>
      </p:sp>
      <p:sp>
        <p:nvSpPr>
          <p:cNvPr id="4" name="Rectangle 3">
            <a:hlinkClick r:id="rId2" action="ppaction://hlinksldjump"/>
            <a:extLst>
              <a:ext uri="{FF2B5EF4-FFF2-40B4-BE49-F238E27FC236}">
                <a16:creationId xmlns:a16="http://schemas.microsoft.com/office/drawing/2014/main" id="{B8858462-0E60-134D-8765-FAFDC6938098}"/>
              </a:ext>
            </a:extLst>
          </p:cNvPr>
          <p:cNvSpPr/>
          <p:nvPr/>
        </p:nvSpPr>
        <p:spPr>
          <a:xfrm>
            <a:off x="251680" y="1784454"/>
            <a:ext cx="1440000" cy="392771"/>
          </a:xfrm>
          <a:prstGeom prst="rect">
            <a:avLst/>
          </a:prstGeom>
          <a:solidFill>
            <a:srgbClr val="00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1</a:t>
            </a:r>
          </a:p>
        </p:txBody>
      </p:sp>
      <p:sp>
        <p:nvSpPr>
          <p:cNvPr id="5" name="Rectangle 4">
            <a:hlinkClick r:id="rId3" action="ppaction://hlinksldjump"/>
            <a:extLst>
              <a:ext uri="{FF2B5EF4-FFF2-40B4-BE49-F238E27FC236}">
                <a16:creationId xmlns:a16="http://schemas.microsoft.com/office/drawing/2014/main" id="{3E4B5A64-414B-2046-BC97-BC014CC380D1}"/>
              </a:ext>
            </a:extLst>
          </p:cNvPr>
          <p:cNvSpPr/>
          <p:nvPr/>
        </p:nvSpPr>
        <p:spPr>
          <a:xfrm>
            <a:off x="251680" y="275692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3</a:t>
            </a:r>
          </a:p>
        </p:txBody>
      </p:sp>
      <p:sp>
        <p:nvSpPr>
          <p:cNvPr id="6" name="Rectangle 5">
            <a:hlinkClick r:id="rId4" action="ppaction://hlinksldjump"/>
            <a:extLst>
              <a:ext uri="{FF2B5EF4-FFF2-40B4-BE49-F238E27FC236}">
                <a16:creationId xmlns:a16="http://schemas.microsoft.com/office/drawing/2014/main" id="{CF06DD87-D9FE-BD4F-ADED-D73AB20B7EE7}"/>
              </a:ext>
            </a:extLst>
          </p:cNvPr>
          <p:cNvSpPr/>
          <p:nvPr/>
        </p:nvSpPr>
        <p:spPr>
          <a:xfrm>
            <a:off x="251680" y="226087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Partie </a:t>
            </a:r>
            <a:r>
              <a:rPr lang="fr-FR" dirty="0"/>
              <a:t>2</a:t>
            </a:r>
          </a:p>
        </p:txBody>
      </p:sp>
      <p:sp>
        <p:nvSpPr>
          <p:cNvPr id="7" name="Rectangle 6">
            <a:hlinkClick r:id="rId5" action="ppaction://hlinksldjump"/>
            <a:extLst>
              <a:ext uri="{FF2B5EF4-FFF2-40B4-BE49-F238E27FC236}">
                <a16:creationId xmlns:a16="http://schemas.microsoft.com/office/drawing/2014/main" id="{2CC88456-61EE-3946-ADBC-60E99AEB1CA5}"/>
              </a:ext>
            </a:extLst>
          </p:cNvPr>
          <p:cNvSpPr/>
          <p:nvPr/>
        </p:nvSpPr>
        <p:spPr>
          <a:xfrm>
            <a:off x="251680" y="325298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4</a:t>
            </a:r>
          </a:p>
        </p:txBody>
      </p:sp>
      <p:sp>
        <p:nvSpPr>
          <p:cNvPr id="8" name="Rectangle 7">
            <a:hlinkClick r:id="rId5" action="ppaction://hlinksldjump"/>
            <a:extLst>
              <a:ext uri="{FF2B5EF4-FFF2-40B4-BE49-F238E27FC236}">
                <a16:creationId xmlns:a16="http://schemas.microsoft.com/office/drawing/2014/main" id="{8B9AAE51-A741-BC48-842F-5CD2550D007A}"/>
              </a:ext>
            </a:extLst>
          </p:cNvPr>
          <p:cNvSpPr/>
          <p:nvPr/>
        </p:nvSpPr>
        <p:spPr>
          <a:xfrm>
            <a:off x="251680" y="3749035"/>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5</a:t>
            </a:r>
          </a:p>
        </p:txBody>
      </p:sp>
      <p:sp>
        <p:nvSpPr>
          <p:cNvPr id="9" name="Rectangle 8">
            <a:hlinkClick r:id="rId6" action="ppaction://hlinksldjump"/>
            <a:extLst>
              <a:ext uri="{FF2B5EF4-FFF2-40B4-BE49-F238E27FC236}">
                <a16:creationId xmlns:a16="http://schemas.microsoft.com/office/drawing/2014/main" id="{1DAE9A0B-8A8D-0045-BBCE-BEE0947C90DB}"/>
              </a:ext>
            </a:extLst>
          </p:cNvPr>
          <p:cNvSpPr/>
          <p:nvPr/>
        </p:nvSpPr>
        <p:spPr>
          <a:xfrm>
            <a:off x="251680" y="4245090"/>
            <a:ext cx="1440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6</a:t>
            </a:r>
          </a:p>
        </p:txBody>
      </p:sp>
      <p:sp>
        <p:nvSpPr>
          <p:cNvPr id="10" name="Rectangle 9">
            <a:extLst>
              <a:ext uri="{FF2B5EF4-FFF2-40B4-BE49-F238E27FC236}">
                <a16:creationId xmlns:a16="http://schemas.microsoft.com/office/drawing/2014/main" id="{1E17D88B-2C52-0A49-A57B-84A0C9F11443}"/>
              </a:ext>
            </a:extLst>
          </p:cNvPr>
          <p:cNvSpPr/>
          <p:nvPr/>
        </p:nvSpPr>
        <p:spPr>
          <a:xfrm>
            <a:off x="251680" y="357393"/>
            <a:ext cx="1440000" cy="104269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4/5</a:t>
            </a:r>
          </a:p>
        </p:txBody>
      </p:sp>
      <p:sp>
        <p:nvSpPr>
          <p:cNvPr id="11" name="Rectangle 10">
            <a:hlinkClick r:id="rId7" action="ppaction://hlinksldjump"/>
            <a:extLst>
              <a:ext uri="{FF2B5EF4-FFF2-40B4-BE49-F238E27FC236}">
                <a16:creationId xmlns:a16="http://schemas.microsoft.com/office/drawing/2014/main" id="{BC791816-B8CB-4645-BCF2-6FA669CD0D7B}"/>
              </a:ext>
            </a:extLst>
          </p:cNvPr>
          <p:cNvSpPr/>
          <p:nvPr/>
        </p:nvSpPr>
        <p:spPr>
          <a:xfrm>
            <a:off x="251680" y="4741145"/>
            <a:ext cx="1440000"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 7</a:t>
            </a:r>
          </a:p>
        </p:txBody>
      </p:sp>
      <p:pic>
        <p:nvPicPr>
          <p:cNvPr id="14" name="Espace réservé du contenu 13">
            <a:extLst>
              <a:ext uri="{FF2B5EF4-FFF2-40B4-BE49-F238E27FC236}">
                <a16:creationId xmlns:a16="http://schemas.microsoft.com/office/drawing/2014/main" id="{994FC586-C274-8545-8126-E27F939603B7}"/>
              </a:ext>
            </a:extLst>
          </p:cNvPr>
          <p:cNvPicPr>
            <a:picLocks noGrp="1" noChangeAspect="1"/>
          </p:cNvPicPr>
          <p:nvPr>
            <p:ph idx="1"/>
          </p:nvPr>
        </p:nvPicPr>
        <p:blipFill>
          <a:blip r:embed="rId8"/>
          <a:stretch>
            <a:fillRect/>
          </a:stretch>
        </p:blipFill>
        <p:spPr>
          <a:xfrm>
            <a:off x="1712823" y="1417638"/>
            <a:ext cx="7323673" cy="5323730"/>
          </a:xfrm>
          <a:prstGeom prst="rect">
            <a:avLst/>
          </a:prstGeom>
        </p:spPr>
      </p:pic>
    </p:spTree>
    <p:extLst>
      <p:ext uri="{BB962C8B-B14F-4D97-AF65-F5344CB8AC3E}">
        <p14:creationId xmlns:p14="http://schemas.microsoft.com/office/powerpoint/2010/main" val="2287227196"/>
      </p:ext>
    </p:extLst>
  </p:cSld>
  <p:clrMapOvr>
    <a:masterClrMapping/>
  </p:clrMapOvr>
</p:sld>
</file>

<file path=ppt/theme/theme1.xml><?xml version="1.0" encoding="utf-8"?>
<a:theme xmlns:a="http://schemas.openxmlformats.org/drawingml/2006/main" name="Thème Office">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5137</TotalTime>
  <Words>4083</Words>
  <Application>Microsoft Macintosh PowerPoint</Application>
  <PresentationFormat>Affichage à l'écran (4:3)</PresentationFormat>
  <Paragraphs>700</Paragraphs>
  <Slides>49</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49</vt:i4>
      </vt:variant>
    </vt:vector>
  </HeadingPairs>
  <TitlesOfParts>
    <vt:vector size="57" baseType="lpstr">
      <vt:lpstr>Arial</vt:lpstr>
      <vt:lpstr>Calibri</vt:lpstr>
      <vt:lpstr>Century Gothic</vt:lpstr>
      <vt:lpstr>Comic Sans MS</vt:lpstr>
      <vt:lpstr>HandelGothic BT</vt:lpstr>
      <vt:lpstr>Times New Roman</vt:lpstr>
      <vt:lpstr>Wingdings</vt:lpstr>
      <vt:lpstr>Thème Office</vt:lpstr>
      <vt:lpstr>Présentation PowerPoint</vt:lpstr>
      <vt:lpstr>Séminaire «  Lutte contre la Corruption, l’Ethique, la Coordination et la Cohésion des Equipes  de Travail »     Destiné aux responsables publics </vt:lpstr>
      <vt:lpstr>Plan du module</vt:lpstr>
      <vt:lpstr>Le gout du gain facile : fanta et Bouba</vt:lpstr>
      <vt:lpstr>Objectifs d’apprentissage  du module</vt:lpstr>
      <vt:lpstr>bien public et bien commun </vt:lpstr>
      <vt:lpstr>Partie 1: Définitions: Bien public, service public, valeurs, normes, éthique, intégrité </vt:lpstr>
      <vt:lpstr>bien public et bien commun</vt:lpstr>
      <vt:lpstr>bien public et bien commun</vt:lpstr>
      <vt:lpstr>bien public et bien commun</vt:lpstr>
      <vt:lpstr>service public</vt:lpstr>
      <vt:lpstr>service public</vt:lpstr>
      <vt:lpstr>service public</vt:lpstr>
      <vt:lpstr>service public </vt:lpstr>
      <vt:lpstr>L’intégrité</vt:lpstr>
      <vt:lpstr>L’intégrité</vt:lpstr>
      <vt:lpstr>L’intégrité</vt:lpstr>
      <vt:lpstr>L’intégrité</vt:lpstr>
      <vt:lpstr>L’intégrité</vt:lpstr>
      <vt:lpstr>L’intégrité</vt:lpstr>
      <vt:lpstr>L’intégrité</vt:lpstr>
      <vt:lpstr>L’intégrité</vt:lpstr>
      <vt:lpstr>L’intégrité</vt:lpstr>
      <vt:lpstr>L’intégrité</vt:lpstr>
      <vt:lpstr>L’intégrité</vt:lpstr>
      <vt:lpstr>L’intégrité </vt:lpstr>
      <vt:lpstr>L’intégrité</vt:lpstr>
      <vt:lpstr>Ethique</vt:lpstr>
      <vt:lpstr>Ethique</vt:lpstr>
      <vt:lpstr>Codes d’éthique /conduite</vt:lpstr>
      <vt:lpstr>Codes d’éthique /conduite</vt:lpstr>
      <vt:lpstr>Codes d’éthique /conduite</vt:lpstr>
      <vt:lpstr>Codes d’éthique /conduite</vt:lpstr>
      <vt:lpstr>Codes d’éthique /conduite</vt:lpstr>
      <vt:lpstr>Codes d’éthique /conduite</vt:lpstr>
      <vt:lpstr>Codes d’éthique /conduite</vt:lpstr>
      <vt:lpstr>service public en Afrique: quel cadre d’amélioration?</vt:lpstr>
      <vt:lpstr>service public en Afrique: quel cadre d’amélioration?</vt:lpstr>
      <vt:lpstr>service public en Afrique: quel cadre d’amélioration?</vt:lpstr>
      <vt:lpstr>service public en Afrique: quel cadre d’amélioration?</vt:lpstr>
      <vt:lpstr>Modes déviants de gouvernance dans l’administration publique </vt:lpstr>
      <vt:lpstr>Modes déviants de gouvernance dans l’administration publique </vt:lpstr>
      <vt:lpstr>Modes déviants de gouvernance dans l’administration publique </vt:lpstr>
      <vt:lpstr>Conclusions</vt:lpstr>
      <vt:lpstr>Conclusions</vt:lpstr>
      <vt:lpstr>Conclusions</vt:lpstr>
      <vt:lpstr>Conclusions</vt:lpstr>
      <vt:lpstr>Conclusions</vt:lpstr>
      <vt:lpstr>partie 7: travaux pratiques et exercices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QUILLIARD</dc:creator>
  <cp:lastModifiedBy>damiba luc</cp:lastModifiedBy>
  <cp:revision>100</cp:revision>
  <dcterms:created xsi:type="dcterms:W3CDTF">2016-07-25T11:30:22Z</dcterms:created>
  <dcterms:modified xsi:type="dcterms:W3CDTF">2020-07-11T23:30:23Z</dcterms:modified>
</cp:coreProperties>
</file>